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4610"/>
  </p:normalViewPr>
  <p:slideViewPr>
    <p:cSldViewPr snapToGrid="0" snapToObjects="1">
      <p:cViewPr varScale="1">
        <p:scale>
          <a:sx n="162" d="100"/>
          <a:sy n="162" d="100"/>
        </p:scale>
        <p:origin x="200" y="3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55840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575"/>
                </a:solidFill>
                <a:latin typeface="Calibri"/>
                <a:ea typeface="Calibri"/>
                <a:cs typeface="Calibri"/>
              </a:defRPr>
            </a:lvl1pPr>
          </a:lstStyle>
          <a:p>
            <a:pPr algn="l"/>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575"/>
                </a:solidFill>
                <a:latin typeface="Calibri"/>
                <a:ea typeface="Calibri"/>
                <a:cs typeface="Calibri"/>
              </a:defRPr>
            </a:lvl1pPr>
          </a:lstStyle>
          <a:p>
            <a:pPr algn="l"/>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46304" cy="5143500"/>
          </a:xfrm>
          <a:prstGeom prst="rect">
            <a:avLst/>
          </a:prstGeom>
          <a:solidFill>
            <a:srgbClr val="C8102E"/>
          </a:solidFill>
          <a:ln w="12700">
            <a:solidFill>
              <a:srgbClr val="C8102E"/>
            </a:solidFill>
            <a:prstDash val="solid"/>
          </a:ln>
        </p:spPr>
      </p:sp>
      <p:sp>
        <p:nvSpPr>
          <p:cNvPr id="3" name="Shape 1"/>
          <p:cNvSpPr/>
          <p:nvPr/>
        </p:nvSpPr>
        <p:spPr>
          <a:xfrm>
            <a:off x="0" y="4069080"/>
            <a:ext cx="9144000" cy="1074420"/>
          </a:xfrm>
          <a:prstGeom prst="rect">
            <a:avLst/>
          </a:prstGeom>
          <a:solidFill>
            <a:srgbClr val="0B1F3A"/>
          </a:solidFill>
          <a:ln w="12700">
            <a:solidFill>
              <a:srgbClr val="0B1F3A"/>
            </a:solidFill>
            <a:prstDash val="solid"/>
          </a:ln>
        </p:spPr>
      </p:sp>
      <p:pic>
        <p:nvPicPr>
          <p:cNvPr id="4" name="Image 0" descr="cv-000.png"/>
          <p:cNvPicPr>
            <a:picLocks noChangeAspect="1"/>
          </p:cNvPicPr>
          <p:nvPr/>
        </p:nvPicPr>
        <p:blipFill>
          <a:blip r:embed="rId3"/>
          <a:stretch>
            <a:fillRect/>
          </a:stretch>
        </p:blipFill>
        <p:spPr>
          <a:xfrm>
            <a:off x="548640" y="534609"/>
            <a:ext cx="2103120" cy="2697480"/>
          </a:xfrm>
          <a:prstGeom prst="rect">
            <a:avLst/>
          </a:prstGeom>
        </p:spPr>
      </p:pic>
      <p:sp>
        <p:nvSpPr>
          <p:cNvPr id="5" name="Text 2"/>
          <p:cNvSpPr txBox="1"/>
          <p:nvPr/>
        </p:nvSpPr>
        <p:spPr>
          <a:xfrm>
            <a:off x="3017520" y="457200"/>
            <a:ext cx="5669280" cy="548640"/>
          </a:xfrm>
          <a:prstGeom prst="rect">
            <a:avLst/>
          </a:prstGeom>
          <a:noFill/>
          <a:ln/>
        </p:spPr>
        <p:txBody>
          <a:bodyPr wrap="square" lIns="0" tIns="0" rIns="0" bIns="0" rtlCol="0" anchor="ctr"/>
          <a:lstStyle/>
          <a:p>
            <a:pPr marL="0" indent="0">
              <a:buNone/>
            </a:pPr>
            <a:r>
              <a:rPr lang="en-US" sz="2800" b="1" dirty="0">
                <a:solidFill>
                  <a:srgbClr val="0B1F3A"/>
                </a:solidFill>
                <a:latin typeface="Georgia" pitchFamily="34" charset="0"/>
                <a:ea typeface="Georgia" pitchFamily="34" charset="-122"/>
                <a:cs typeface="Georgia" pitchFamily="34" charset="-120"/>
              </a:rPr>
              <a:t>REZA IRWANSYAH, M.PD.</a:t>
            </a:r>
            <a:endParaRPr lang="en-US" sz="2800" dirty="0"/>
          </a:p>
        </p:txBody>
      </p:sp>
      <p:sp>
        <p:nvSpPr>
          <p:cNvPr id="6" name="Shape 3"/>
          <p:cNvSpPr/>
          <p:nvPr/>
        </p:nvSpPr>
        <p:spPr>
          <a:xfrm>
            <a:off x="3017520" y="971786"/>
            <a:ext cx="2834640" cy="365760"/>
          </a:xfrm>
          <a:prstGeom prst="rect">
            <a:avLst/>
          </a:prstGeom>
          <a:solidFill>
            <a:srgbClr val="0B1F3A"/>
          </a:solidFill>
          <a:ln w="12700">
            <a:solidFill>
              <a:srgbClr val="0B1F3A"/>
            </a:solidFill>
            <a:prstDash val="solid"/>
          </a:ln>
        </p:spPr>
      </p:sp>
      <p:sp>
        <p:nvSpPr>
          <p:cNvPr id="7" name="Text 4"/>
          <p:cNvSpPr txBox="1"/>
          <p:nvPr/>
        </p:nvSpPr>
        <p:spPr>
          <a:xfrm>
            <a:off x="3017520" y="971786"/>
            <a:ext cx="2834640" cy="36576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DOSEN ILMU KEPELATIHAN OLAHRAGA</a:t>
            </a:r>
            <a:endParaRPr lang="en-US" sz="1300" dirty="0"/>
          </a:p>
        </p:txBody>
      </p:sp>
      <p:sp>
        <p:nvSpPr>
          <p:cNvPr id="8" name="Shape 5"/>
          <p:cNvSpPr/>
          <p:nvPr/>
        </p:nvSpPr>
        <p:spPr>
          <a:xfrm>
            <a:off x="5943600" y="971786"/>
            <a:ext cx="1554480" cy="365760"/>
          </a:xfrm>
          <a:prstGeom prst="rect">
            <a:avLst/>
          </a:prstGeom>
          <a:solidFill>
            <a:srgbClr val="C8102E"/>
          </a:solidFill>
          <a:ln w="12700">
            <a:solidFill>
              <a:srgbClr val="C8102E"/>
            </a:solidFill>
            <a:prstDash val="solid"/>
          </a:ln>
        </p:spPr>
      </p:sp>
      <p:sp>
        <p:nvSpPr>
          <p:cNvPr id="9" name="Text 6"/>
          <p:cNvSpPr txBox="1"/>
          <p:nvPr/>
        </p:nvSpPr>
        <p:spPr>
          <a:xfrm>
            <a:off x="5943600" y="971786"/>
            <a:ext cx="1554480" cy="365760"/>
          </a:xfrm>
          <a:prstGeom prst="rect">
            <a:avLst/>
          </a:prstGeom>
          <a:noFill/>
          <a:ln/>
        </p:spPr>
        <p:txBody>
          <a:bodyPr wrap="square" lIns="0" tIns="0" rIns="0" bIns="0" rtlCol="0" anchor="ctr"/>
          <a:lstStyle/>
          <a:p>
            <a:pPr marL="0" indent="0" algn="ctr">
              <a:buNone/>
            </a:pPr>
            <a:r>
              <a:rPr lang="en-US" sz="1300" b="1" dirty="0">
                <a:solidFill>
                  <a:srgbClr val="FFFFFF"/>
                </a:solidFill>
                <a:latin typeface="Calibri" pitchFamily="34" charset="0"/>
                <a:ea typeface="Calibri" pitchFamily="34" charset="-122"/>
                <a:cs typeface="Calibri" pitchFamily="34" charset="-120"/>
              </a:rPr>
              <a:t>PELATIH FISIK</a:t>
            </a:r>
            <a:endParaRPr lang="en-US" sz="1300" dirty="0"/>
          </a:p>
        </p:txBody>
      </p:sp>
      <p:sp>
        <p:nvSpPr>
          <p:cNvPr id="10" name="Text 7"/>
          <p:cNvSpPr txBox="1"/>
          <p:nvPr/>
        </p:nvSpPr>
        <p:spPr>
          <a:xfrm>
            <a:off x="3017520" y="1416058"/>
            <a:ext cx="5577840" cy="1500563"/>
          </a:xfrm>
          <a:prstGeom prst="rect">
            <a:avLst/>
          </a:prstGeom>
          <a:noFill/>
          <a:ln/>
        </p:spPr>
        <p:txBody>
          <a:bodyPr wrap="square" lIns="0" tIns="0" rIns="0" bIns="0" rtlCol="0" anchor="t"/>
          <a:lstStyle/>
          <a:p>
            <a:pPr marL="0" indent="0" algn="just">
              <a:buNone/>
            </a:pPr>
            <a:r>
              <a:rPr lang="en-US" sz="1600" dirty="0">
                <a:solidFill>
                  <a:srgbClr val="5B6575"/>
                </a:solidFill>
                <a:latin typeface="Calibri" pitchFamily="34" charset="0"/>
                <a:ea typeface="Calibri" pitchFamily="34" charset="-122"/>
                <a:cs typeface="Calibri" pitchFamily="34" charset="-120"/>
              </a:rPr>
              <a:t>Dosen yang mengampu mata kuliah ilmu kepelatihan olahraga dengan pengalaman lebih dari 9 tahun mengajar, meneliti, dan mengabdi kepada masyarakat. Memiliki kemampuan statistik, visualisasi data, dan analisis performa atlet. Telah bertugas sebagai pelatih fisik maupun teknik di berbagai cabang olahraga tingkat daerah, nasional, dan internasional.</a:t>
            </a:r>
            <a:endParaRPr lang="en-US" sz="1600" dirty="0"/>
          </a:p>
        </p:txBody>
      </p:sp>
      <p:sp>
        <p:nvSpPr>
          <p:cNvPr id="11" name="Text 8"/>
          <p:cNvSpPr txBox="1"/>
          <p:nvPr/>
        </p:nvSpPr>
        <p:spPr>
          <a:xfrm>
            <a:off x="548640" y="4187952"/>
            <a:ext cx="2606040" cy="45720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9+</a:t>
            </a:r>
            <a:endParaRPr lang="en-US" sz="2400" dirty="0"/>
          </a:p>
        </p:txBody>
      </p:sp>
      <p:sp>
        <p:nvSpPr>
          <p:cNvPr id="12" name="Text 9"/>
          <p:cNvSpPr txBox="1"/>
          <p:nvPr/>
        </p:nvSpPr>
        <p:spPr>
          <a:xfrm>
            <a:off x="548640" y="4645152"/>
            <a:ext cx="2606040" cy="274320"/>
          </a:xfrm>
          <a:prstGeom prst="rect">
            <a:avLst/>
          </a:prstGeom>
          <a:noFill/>
          <a:ln/>
        </p:spPr>
        <p:txBody>
          <a:bodyPr wrap="square" lIns="0" tIns="0" rIns="0" bIns="0" rtlCol="0" anchor="ctr"/>
          <a:lstStyle/>
          <a:p>
            <a:pPr marL="0" indent="0" algn="ctr">
              <a:buNone/>
            </a:pPr>
            <a:r>
              <a:rPr lang="en-US" sz="1200" dirty="0">
                <a:solidFill>
                  <a:srgbClr val="D9DEE7"/>
                </a:solidFill>
                <a:latin typeface="Calibri" pitchFamily="34" charset="0"/>
                <a:ea typeface="Calibri" pitchFamily="34" charset="-122"/>
                <a:cs typeface="Calibri" pitchFamily="34" charset="-120"/>
              </a:rPr>
              <a:t>Tahun mengajar</a:t>
            </a:r>
            <a:endParaRPr lang="en-US" sz="1200" dirty="0"/>
          </a:p>
        </p:txBody>
      </p:sp>
      <p:sp>
        <p:nvSpPr>
          <p:cNvPr id="13" name="Text 10"/>
          <p:cNvSpPr txBox="1"/>
          <p:nvPr/>
        </p:nvSpPr>
        <p:spPr>
          <a:xfrm>
            <a:off x="3337560" y="4187952"/>
            <a:ext cx="2606040" cy="45720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Dan IV</a:t>
            </a:r>
            <a:endParaRPr lang="en-US" sz="2400" dirty="0"/>
          </a:p>
        </p:txBody>
      </p:sp>
      <p:sp>
        <p:nvSpPr>
          <p:cNvPr id="14" name="Text 11"/>
          <p:cNvSpPr txBox="1"/>
          <p:nvPr/>
        </p:nvSpPr>
        <p:spPr>
          <a:xfrm>
            <a:off x="3337560" y="4645152"/>
            <a:ext cx="2606040" cy="274320"/>
          </a:xfrm>
          <a:prstGeom prst="rect">
            <a:avLst/>
          </a:prstGeom>
          <a:noFill/>
          <a:ln/>
        </p:spPr>
        <p:txBody>
          <a:bodyPr wrap="square" lIns="0" tIns="0" rIns="0" bIns="0" rtlCol="0" anchor="ctr"/>
          <a:lstStyle/>
          <a:p>
            <a:pPr marL="0" indent="0" algn="ctr">
              <a:buNone/>
            </a:pPr>
            <a:r>
              <a:rPr lang="en-US" sz="1200" dirty="0">
                <a:solidFill>
                  <a:srgbClr val="D9DEE7"/>
                </a:solidFill>
                <a:latin typeface="Calibri" pitchFamily="34" charset="0"/>
                <a:ea typeface="Calibri" pitchFamily="34" charset="-122"/>
                <a:cs typeface="Calibri" pitchFamily="34" charset="-120"/>
              </a:rPr>
              <a:t>Taekwondo Kukkiwon 2023</a:t>
            </a:r>
            <a:endParaRPr lang="en-US" sz="1200" dirty="0"/>
          </a:p>
        </p:txBody>
      </p:sp>
      <p:sp>
        <p:nvSpPr>
          <p:cNvPr id="15" name="Text 12"/>
          <p:cNvSpPr txBox="1"/>
          <p:nvPr/>
        </p:nvSpPr>
        <p:spPr>
          <a:xfrm>
            <a:off x="6126480" y="4187952"/>
            <a:ext cx="2606040" cy="457200"/>
          </a:xfrm>
          <a:prstGeom prst="rect">
            <a:avLst/>
          </a:prstGeom>
          <a:noFill/>
          <a:ln/>
        </p:spPr>
        <p:txBody>
          <a:bodyPr wrap="square" lIns="0" tIns="0" rIns="0" bIns="0" rtlCol="0" anchor="ctr"/>
          <a:lstStyle/>
          <a:p>
            <a:pPr marL="0" indent="0" algn="ctr">
              <a:buNone/>
            </a:pPr>
            <a:r>
              <a:rPr lang="en-US" sz="2400" b="1" dirty="0">
                <a:solidFill>
                  <a:srgbClr val="FFFFFF"/>
                </a:solidFill>
                <a:latin typeface="Georgia" pitchFamily="34" charset="0"/>
                <a:ea typeface="Georgia" pitchFamily="34" charset="-122"/>
                <a:cs typeface="Georgia" pitchFamily="34" charset="-120"/>
              </a:rPr>
              <a:t>7</a:t>
            </a:r>
            <a:endParaRPr lang="en-US" sz="2400" dirty="0"/>
          </a:p>
        </p:txBody>
      </p:sp>
      <p:sp>
        <p:nvSpPr>
          <p:cNvPr id="16" name="Text 13"/>
          <p:cNvSpPr txBox="1"/>
          <p:nvPr/>
        </p:nvSpPr>
        <p:spPr>
          <a:xfrm>
            <a:off x="6126480" y="4645152"/>
            <a:ext cx="2606040" cy="274320"/>
          </a:xfrm>
          <a:prstGeom prst="rect">
            <a:avLst/>
          </a:prstGeom>
          <a:noFill/>
          <a:ln/>
        </p:spPr>
        <p:txBody>
          <a:bodyPr wrap="square" lIns="0" tIns="0" rIns="0" bIns="0" rtlCol="0" anchor="ctr"/>
          <a:lstStyle/>
          <a:p>
            <a:pPr marL="0" indent="0" algn="ctr">
              <a:buNone/>
            </a:pPr>
            <a:r>
              <a:rPr lang="en-US" sz="1200" dirty="0">
                <a:solidFill>
                  <a:srgbClr val="D9DEE7"/>
                </a:solidFill>
                <a:latin typeface="Calibri" pitchFamily="34" charset="0"/>
                <a:ea typeface="Calibri" pitchFamily="34" charset="-122"/>
                <a:cs typeface="Calibri" pitchFamily="34" charset="-120"/>
              </a:rPr>
              <a:t>Cabang </a:t>
            </a:r>
            <a:r>
              <a:rPr lang="en-US" sz="1200" dirty="0" err="1">
                <a:solidFill>
                  <a:srgbClr val="D9DEE7"/>
                </a:solidFill>
                <a:latin typeface="Calibri" pitchFamily="34" charset="0"/>
                <a:ea typeface="Calibri" pitchFamily="34" charset="-122"/>
                <a:cs typeface="Calibri" pitchFamily="34" charset="-120"/>
              </a:rPr>
              <a:t>Olahraga</a:t>
            </a:r>
            <a:r>
              <a:rPr lang="en-US" sz="1200" dirty="0">
                <a:solidFill>
                  <a:srgbClr val="D9DEE7"/>
                </a:solidFill>
                <a:latin typeface="Calibri" pitchFamily="34" charset="0"/>
                <a:ea typeface="Calibri" pitchFamily="34" charset="-122"/>
                <a:cs typeface="Calibri" pitchFamily="34" charset="-120"/>
              </a:rPr>
              <a:t> dilatih</a:t>
            </a:r>
            <a:endParaRPr lang="en-US" sz="1200" dirty="0"/>
          </a:p>
        </p:txBody>
      </p:sp>
      <p:pic>
        <p:nvPicPr>
          <p:cNvPr id="1028" name="Picture 4" descr="Logo Ig PNG, Logo Instagram Icon Free DOWNLOAD - Free ...">
            <a:extLst>
              <a:ext uri="{FF2B5EF4-FFF2-40B4-BE49-F238E27FC236}">
                <a16:creationId xmlns:a16="http://schemas.microsoft.com/office/drawing/2014/main" id="{B9D6E10C-CE1A-713F-9C07-BAC08C806A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2262" y="3249078"/>
            <a:ext cx="375475" cy="375475"/>
          </a:xfrm>
          <a:prstGeom prst="rect">
            <a:avLst/>
          </a:prstGeom>
          <a:noFill/>
          <a:extLst>
            <a:ext uri="{909E8E84-426E-40DD-AFC4-6F175D3DCCD1}">
              <a14:hiddenFill xmlns:a14="http://schemas.microsoft.com/office/drawing/2010/main">
                <a:solidFill>
                  <a:srgbClr val="FFFFFF"/>
                </a:solidFill>
              </a14:hiddenFill>
            </a:ext>
          </a:extLst>
        </p:spPr>
      </p:pic>
      <p:sp>
        <p:nvSpPr>
          <p:cNvPr id="20" name="Text 11">
            <a:extLst>
              <a:ext uri="{FF2B5EF4-FFF2-40B4-BE49-F238E27FC236}">
                <a16:creationId xmlns:a16="http://schemas.microsoft.com/office/drawing/2014/main" id="{199358DF-0D77-1A72-FB54-06F9B5C92516}"/>
              </a:ext>
            </a:extLst>
          </p:cNvPr>
          <p:cNvSpPr txBox="1"/>
          <p:nvPr/>
        </p:nvSpPr>
        <p:spPr>
          <a:xfrm>
            <a:off x="3427738" y="3307478"/>
            <a:ext cx="2606040" cy="274320"/>
          </a:xfrm>
          <a:prstGeom prst="rect">
            <a:avLst/>
          </a:prstGeom>
          <a:noFill/>
          <a:ln/>
        </p:spPr>
        <p:txBody>
          <a:bodyPr wrap="square" lIns="0" tIns="0" rIns="0" bIns="0" rtlCol="0" anchor="ctr"/>
          <a:lstStyle/>
          <a:p>
            <a:pPr marL="0" indent="0">
              <a:buNone/>
            </a:pPr>
            <a:r>
              <a:rPr lang="en-US" sz="1200" dirty="0" err="1">
                <a:solidFill>
                  <a:srgbClr val="002060"/>
                </a:solidFill>
                <a:latin typeface="Calibri" pitchFamily="34" charset="0"/>
                <a:ea typeface="Calibri" pitchFamily="34" charset="-122"/>
                <a:cs typeface="Calibri" pitchFamily="34" charset="-120"/>
              </a:rPr>
              <a:t>coach_rezairwansyah</a:t>
            </a:r>
            <a:endParaRPr lang="en-US" sz="1200" dirty="0">
              <a:solidFill>
                <a:srgbClr val="002060"/>
              </a:solidFill>
            </a:endParaRPr>
          </a:p>
        </p:txBody>
      </p:sp>
      <p:sp>
        <p:nvSpPr>
          <p:cNvPr id="23" name="Text 11">
            <a:extLst>
              <a:ext uri="{FF2B5EF4-FFF2-40B4-BE49-F238E27FC236}">
                <a16:creationId xmlns:a16="http://schemas.microsoft.com/office/drawing/2014/main" id="{791CB229-0DB7-8BBE-0DFC-F9D432B496B6}"/>
              </a:ext>
            </a:extLst>
          </p:cNvPr>
          <p:cNvSpPr txBox="1"/>
          <p:nvPr/>
        </p:nvSpPr>
        <p:spPr>
          <a:xfrm>
            <a:off x="3427738" y="2963761"/>
            <a:ext cx="2606040" cy="274320"/>
          </a:xfrm>
          <a:prstGeom prst="rect">
            <a:avLst/>
          </a:prstGeom>
          <a:noFill/>
          <a:ln/>
        </p:spPr>
        <p:txBody>
          <a:bodyPr wrap="square" lIns="0" tIns="0" rIns="0" bIns="0" rtlCol="0" anchor="ctr"/>
          <a:lstStyle/>
          <a:p>
            <a:pPr marL="0" indent="0">
              <a:buNone/>
            </a:pPr>
            <a:r>
              <a:rPr lang="en-US" sz="1200" dirty="0">
                <a:solidFill>
                  <a:srgbClr val="002060"/>
                </a:solidFill>
                <a:latin typeface="Calibri" pitchFamily="34" charset="0"/>
                <a:cs typeface="Calibri" pitchFamily="34" charset="-120"/>
              </a:rPr>
              <a:t>+6285719122016</a:t>
            </a:r>
            <a:endParaRPr lang="en-US" sz="1200" dirty="0">
              <a:solidFill>
                <a:srgbClr val="002060"/>
              </a:solidFill>
            </a:endParaRPr>
          </a:p>
        </p:txBody>
      </p:sp>
      <p:pic>
        <p:nvPicPr>
          <p:cNvPr id="1030" name="Picture 6">
            <a:extLst>
              <a:ext uri="{FF2B5EF4-FFF2-40B4-BE49-F238E27FC236}">
                <a16:creationId xmlns:a16="http://schemas.microsoft.com/office/drawing/2014/main" id="{45A8E46D-7B81-615D-F009-284E3BD2EC7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61978" y="2899060"/>
            <a:ext cx="364874" cy="365664"/>
          </a:xfrm>
          <a:prstGeom prst="rect">
            <a:avLst/>
          </a:prstGeom>
          <a:noFill/>
          <a:extLst>
            <a:ext uri="{909E8E84-426E-40DD-AFC4-6F175D3DCCD1}">
              <a14:hiddenFill xmlns:a14="http://schemas.microsoft.com/office/drawing/2010/main">
                <a:solidFill>
                  <a:srgbClr val="FFFFFF"/>
                </a:solidFill>
              </a14:hiddenFill>
            </a:ext>
          </a:extLst>
        </p:spPr>
      </p:pic>
      <p:sp>
        <p:nvSpPr>
          <p:cNvPr id="25" name="Text 11">
            <a:extLst>
              <a:ext uri="{FF2B5EF4-FFF2-40B4-BE49-F238E27FC236}">
                <a16:creationId xmlns:a16="http://schemas.microsoft.com/office/drawing/2014/main" id="{11456D11-651C-16BF-90D8-E6CE87B67377}"/>
              </a:ext>
            </a:extLst>
          </p:cNvPr>
          <p:cNvSpPr txBox="1"/>
          <p:nvPr/>
        </p:nvSpPr>
        <p:spPr>
          <a:xfrm>
            <a:off x="3427738" y="3681249"/>
            <a:ext cx="2606040" cy="274320"/>
          </a:xfrm>
          <a:prstGeom prst="rect">
            <a:avLst/>
          </a:prstGeom>
          <a:noFill/>
          <a:ln/>
        </p:spPr>
        <p:txBody>
          <a:bodyPr wrap="square" lIns="0" tIns="0" rIns="0" bIns="0" rtlCol="0" anchor="ctr"/>
          <a:lstStyle/>
          <a:p>
            <a:pPr marL="0" indent="0">
              <a:buNone/>
            </a:pPr>
            <a:r>
              <a:rPr lang="en-US" sz="1200" dirty="0" err="1">
                <a:solidFill>
                  <a:srgbClr val="002060"/>
                </a:solidFill>
                <a:latin typeface="Calibri" pitchFamily="34" charset="0"/>
                <a:ea typeface="Calibri" pitchFamily="34" charset="-122"/>
                <a:cs typeface="Calibri" pitchFamily="34" charset="-120"/>
              </a:rPr>
              <a:t>coach_rezairwansyah</a:t>
            </a:r>
            <a:endParaRPr lang="en-US" sz="1200" dirty="0">
              <a:solidFill>
                <a:srgbClr val="002060"/>
              </a:solidFill>
            </a:endParaRPr>
          </a:p>
        </p:txBody>
      </p:sp>
      <p:pic>
        <p:nvPicPr>
          <p:cNvPr id="1032" name="Picture 8" descr="Tiktok logo png Images - Free Download on Magnific (formerly ...">
            <a:extLst>
              <a:ext uri="{FF2B5EF4-FFF2-40B4-BE49-F238E27FC236}">
                <a16:creationId xmlns:a16="http://schemas.microsoft.com/office/drawing/2014/main" id="{9C58F7EE-A404-0FBD-842F-F81D1A6CEF3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8166" t="7141" r="6514" b="9704"/>
          <a:stretch/>
        </p:blipFill>
        <p:spPr bwMode="auto">
          <a:xfrm>
            <a:off x="3082009" y="3640781"/>
            <a:ext cx="315980" cy="3079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46304" cy="5143500"/>
          </a:xfrm>
          <a:prstGeom prst="rect">
            <a:avLst/>
          </a:prstGeom>
          <a:solidFill>
            <a:srgbClr val="C8102E"/>
          </a:solidFill>
          <a:ln w="12700">
            <a:solidFill>
              <a:srgbClr val="C8102E"/>
            </a:solidFill>
            <a:prstDash val="solid"/>
          </a:ln>
        </p:spPr>
      </p:sp>
      <p:sp>
        <p:nvSpPr>
          <p:cNvPr id="3" name="Text 1"/>
          <p:cNvSpPr txBox="1"/>
          <p:nvPr/>
        </p:nvSpPr>
        <p:spPr>
          <a:xfrm>
            <a:off x="548640" y="320040"/>
            <a:ext cx="8046720" cy="640080"/>
          </a:xfrm>
          <a:prstGeom prst="rect">
            <a:avLst/>
          </a:prstGeom>
          <a:noFill/>
          <a:ln/>
        </p:spPr>
        <p:txBody>
          <a:bodyPr wrap="square" lIns="0" tIns="0" rIns="0" bIns="0" rtlCol="0" anchor="ctr"/>
          <a:lstStyle/>
          <a:p>
            <a:pPr marL="0" indent="0">
              <a:buNone/>
            </a:pPr>
            <a:r>
              <a:rPr lang="en-US" sz="2600" b="1" dirty="0">
                <a:solidFill>
                  <a:srgbClr val="0B1F3A"/>
                </a:solidFill>
                <a:latin typeface="Georgia" pitchFamily="34" charset="0"/>
                <a:ea typeface="Georgia" pitchFamily="34" charset="-122"/>
                <a:cs typeface="Georgia" pitchFamily="34" charset="-120"/>
              </a:rPr>
              <a:t>PENDIDIKAN &amp; PENGALAMAN KERJA</a:t>
            </a:r>
            <a:endParaRPr lang="en-US" sz="2600" dirty="0"/>
          </a:p>
        </p:txBody>
      </p:sp>
      <p:sp>
        <p:nvSpPr>
          <p:cNvPr id="4" name="Text 2"/>
          <p:cNvSpPr txBox="1"/>
          <p:nvPr/>
        </p:nvSpPr>
        <p:spPr>
          <a:xfrm>
            <a:off x="548640" y="1097280"/>
            <a:ext cx="3931920" cy="320040"/>
          </a:xfrm>
          <a:prstGeom prst="rect">
            <a:avLst/>
          </a:prstGeom>
          <a:noFill/>
          <a:ln/>
        </p:spPr>
        <p:txBody>
          <a:bodyPr wrap="square" lIns="0" tIns="0" rIns="0" bIns="0" rtlCol="0" anchor="ctr"/>
          <a:lstStyle/>
          <a:p>
            <a:pPr marL="0" indent="0">
              <a:buNone/>
            </a:pPr>
            <a:r>
              <a:rPr lang="en-US" sz="1400" b="1" dirty="0">
                <a:solidFill>
                  <a:srgbClr val="C8102E"/>
                </a:solidFill>
                <a:latin typeface="Calibri" pitchFamily="34" charset="0"/>
                <a:ea typeface="Calibri" pitchFamily="34" charset="-122"/>
                <a:cs typeface="Calibri" pitchFamily="34" charset="-120"/>
              </a:rPr>
              <a:t>PENDIDIKAN</a:t>
            </a:r>
            <a:endParaRPr lang="en-US" sz="1400" dirty="0"/>
          </a:p>
        </p:txBody>
      </p:sp>
      <p:sp>
        <p:nvSpPr>
          <p:cNvPr id="5" name="Shape 3"/>
          <p:cNvSpPr/>
          <p:nvPr/>
        </p:nvSpPr>
        <p:spPr>
          <a:xfrm>
            <a:off x="548640" y="1508760"/>
            <a:ext cx="3931920" cy="1440180"/>
          </a:xfrm>
          <a:prstGeom prst="rect">
            <a:avLst/>
          </a:prstGeom>
          <a:solidFill>
            <a:srgbClr val="F2F4F8"/>
          </a:solidFill>
          <a:ln w="12700">
            <a:solidFill>
              <a:srgbClr val="F2F4F8"/>
            </a:solidFill>
            <a:prstDash val="solid"/>
          </a:ln>
        </p:spPr>
      </p:sp>
      <p:sp>
        <p:nvSpPr>
          <p:cNvPr id="6" name="Shape 4"/>
          <p:cNvSpPr/>
          <p:nvPr/>
        </p:nvSpPr>
        <p:spPr>
          <a:xfrm>
            <a:off x="548640" y="1508760"/>
            <a:ext cx="64008" cy="1440180"/>
          </a:xfrm>
          <a:prstGeom prst="rect">
            <a:avLst/>
          </a:prstGeom>
          <a:solidFill>
            <a:srgbClr val="0B1F3A"/>
          </a:solidFill>
          <a:ln w="12700">
            <a:solidFill>
              <a:srgbClr val="0B1F3A"/>
            </a:solidFill>
            <a:prstDash val="solid"/>
          </a:ln>
        </p:spPr>
      </p:sp>
      <p:sp>
        <p:nvSpPr>
          <p:cNvPr id="7" name="Text 5"/>
          <p:cNvSpPr txBox="1"/>
          <p:nvPr/>
        </p:nvSpPr>
        <p:spPr>
          <a:xfrm>
            <a:off x="777240" y="1618488"/>
            <a:ext cx="3566160" cy="274320"/>
          </a:xfrm>
          <a:prstGeom prst="rect">
            <a:avLst/>
          </a:prstGeom>
          <a:noFill/>
          <a:ln/>
        </p:spPr>
        <p:txBody>
          <a:bodyPr wrap="square" lIns="0" tIns="0" rIns="0" bIns="0" rtlCol="0" anchor="ctr"/>
          <a:lstStyle/>
          <a:p>
            <a:pPr marL="0" indent="0">
              <a:buNone/>
            </a:pPr>
            <a:r>
              <a:rPr lang="en-US" sz="1500" b="1" dirty="0">
                <a:solidFill>
                  <a:srgbClr val="0B1F3A"/>
                </a:solidFill>
                <a:latin typeface="Georgia" pitchFamily="34" charset="0"/>
                <a:ea typeface="Georgia" pitchFamily="34" charset="-122"/>
                <a:cs typeface="Georgia" pitchFamily="34" charset="-120"/>
              </a:rPr>
              <a:t>Magister Pendidikan</a:t>
            </a:r>
            <a:endParaRPr lang="en-US" sz="1500" dirty="0"/>
          </a:p>
        </p:txBody>
      </p:sp>
      <p:sp>
        <p:nvSpPr>
          <p:cNvPr id="8" name="Text 6"/>
          <p:cNvSpPr txBox="1"/>
          <p:nvPr/>
        </p:nvSpPr>
        <p:spPr>
          <a:xfrm>
            <a:off x="777240" y="1920240"/>
            <a:ext cx="3566160" cy="274320"/>
          </a:xfrm>
          <a:prstGeom prst="rect">
            <a:avLst/>
          </a:prstGeom>
          <a:noFill/>
          <a:ln/>
        </p:spPr>
        <p:txBody>
          <a:bodyPr wrap="square" lIns="0" tIns="0" rIns="0" bIns="0" rtlCol="0" anchor="ctr"/>
          <a:lstStyle/>
          <a:p>
            <a:pPr marL="0" indent="0">
              <a:buNone/>
            </a:pPr>
            <a:r>
              <a:rPr lang="en-US" sz="1200" b="1" dirty="0">
                <a:solidFill>
                  <a:srgbClr val="5B6575"/>
                </a:solidFill>
                <a:latin typeface="Calibri" pitchFamily="34" charset="0"/>
                <a:ea typeface="Calibri" pitchFamily="34" charset="-122"/>
                <a:cs typeface="Calibri" pitchFamily="34" charset="-120"/>
              </a:rPr>
              <a:t>Universitas Negeri Jakarta • 2012–2015</a:t>
            </a:r>
            <a:endParaRPr lang="en-US" sz="1200" dirty="0"/>
          </a:p>
        </p:txBody>
      </p:sp>
      <p:sp>
        <p:nvSpPr>
          <p:cNvPr id="9" name="Text 7"/>
          <p:cNvSpPr txBox="1"/>
          <p:nvPr/>
        </p:nvSpPr>
        <p:spPr>
          <a:xfrm>
            <a:off x="777240" y="2221992"/>
            <a:ext cx="3566160" cy="662940"/>
          </a:xfrm>
          <a:prstGeom prst="rect">
            <a:avLst/>
          </a:prstGeom>
          <a:noFill/>
          <a:ln/>
        </p:spPr>
        <p:txBody>
          <a:bodyPr wrap="square" lIns="0" tIns="0" rIns="0" bIns="0" rtlCol="0" anchor="t"/>
          <a:lstStyle/>
          <a:p>
            <a:pPr marL="0" indent="0">
              <a:buNone/>
            </a:pPr>
            <a:r>
              <a:rPr lang="en-US" sz="1200" dirty="0">
                <a:solidFill>
                  <a:srgbClr val="5B6575"/>
                </a:solidFill>
                <a:latin typeface="Calibri" pitchFamily="34" charset="0"/>
                <a:ea typeface="Calibri" pitchFamily="34" charset="-122"/>
                <a:cs typeface="Calibri" pitchFamily="34" charset="-120"/>
              </a:rPr>
              <a:t>Pendidikan </a:t>
            </a:r>
            <a:r>
              <a:rPr lang="en-US" sz="1200" dirty="0" err="1">
                <a:solidFill>
                  <a:srgbClr val="5B6575"/>
                </a:solidFill>
                <a:latin typeface="Calibri" pitchFamily="34" charset="0"/>
                <a:ea typeface="Calibri" pitchFamily="34" charset="-122"/>
                <a:cs typeface="Calibri" pitchFamily="34" charset="-120"/>
              </a:rPr>
              <a:t>Olahraga</a:t>
            </a:r>
            <a:endParaRPr lang="en-US" sz="1200" dirty="0"/>
          </a:p>
        </p:txBody>
      </p:sp>
      <p:sp>
        <p:nvSpPr>
          <p:cNvPr id="10" name="Shape 8"/>
          <p:cNvSpPr/>
          <p:nvPr/>
        </p:nvSpPr>
        <p:spPr>
          <a:xfrm>
            <a:off x="548640" y="3086100"/>
            <a:ext cx="3931920" cy="1440180"/>
          </a:xfrm>
          <a:prstGeom prst="rect">
            <a:avLst/>
          </a:prstGeom>
          <a:solidFill>
            <a:srgbClr val="F2F4F8"/>
          </a:solidFill>
          <a:ln w="12700">
            <a:solidFill>
              <a:srgbClr val="F2F4F8"/>
            </a:solidFill>
            <a:prstDash val="solid"/>
          </a:ln>
        </p:spPr>
      </p:sp>
      <p:sp>
        <p:nvSpPr>
          <p:cNvPr id="11" name="Shape 9"/>
          <p:cNvSpPr/>
          <p:nvPr/>
        </p:nvSpPr>
        <p:spPr>
          <a:xfrm>
            <a:off x="548640" y="3086100"/>
            <a:ext cx="64008" cy="1440180"/>
          </a:xfrm>
          <a:prstGeom prst="rect">
            <a:avLst/>
          </a:prstGeom>
          <a:solidFill>
            <a:srgbClr val="0B1F3A"/>
          </a:solidFill>
          <a:ln w="12700">
            <a:solidFill>
              <a:srgbClr val="0B1F3A"/>
            </a:solidFill>
            <a:prstDash val="solid"/>
          </a:ln>
        </p:spPr>
      </p:sp>
      <p:sp>
        <p:nvSpPr>
          <p:cNvPr id="12" name="Text 10"/>
          <p:cNvSpPr txBox="1"/>
          <p:nvPr/>
        </p:nvSpPr>
        <p:spPr>
          <a:xfrm>
            <a:off x="777240" y="3195828"/>
            <a:ext cx="3566160" cy="274320"/>
          </a:xfrm>
          <a:prstGeom prst="rect">
            <a:avLst/>
          </a:prstGeom>
          <a:noFill/>
          <a:ln/>
        </p:spPr>
        <p:txBody>
          <a:bodyPr wrap="square" lIns="0" tIns="0" rIns="0" bIns="0" rtlCol="0" anchor="ctr"/>
          <a:lstStyle/>
          <a:p>
            <a:pPr marL="0" indent="0">
              <a:buNone/>
            </a:pPr>
            <a:r>
              <a:rPr lang="en-US" sz="1500" b="1" dirty="0">
                <a:solidFill>
                  <a:srgbClr val="0B1F3A"/>
                </a:solidFill>
                <a:latin typeface="Georgia" pitchFamily="34" charset="0"/>
                <a:ea typeface="Georgia" pitchFamily="34" charset="-122"/>
                <a:cs typeface="Georgia" pitchFamily="34" charset="-120"/>
              </a:rPr>
              <a:t>Sarjana Pendidikan</a:t>
            </a:r>
            <a:endParaRPr lang="en-US" sz="1500" dirty="0"/>
          </a:p>
        </p:txBody>
      </p:sp>
      <p:sp>
        <p:nvSpPr>
          <p:cNvPr id="13" name="Text 11"/>
          <p:cNvSpPr txBox="1"/>
          <p:nvPr/>
        </p:nvSpPr>
        <p:spPr>
          <a:xfrm>
            <a:off x="777240" y="3497580"/>
            <a:ext cx="3566160" cy="274320"/>
          </a:xfrm>
          <a:prstGeom prst="rect">
            <a:avLst/>
          </a:prstGeom>
          <a:noFill/>
          <a:ln/>
        </p:spPr>
        <p:txBody>
          <a:bodyPr wrap="square" lIns="0" tIns="0" rIns="0" bIns="0" rtlCol="0" anchor="ctr"/>
          <a:lstStyle/>
          <a:p>
            <a:pPr marL="0" indent="0">
              <a:buNone/>
            </a:pPr>
            <a:r>
              <a:rPr lang="en-US" sz="1200" b="1" dirty="0">
                <a:solidFill>
                  <a:srgbClr val="5B6575"/>
                </a:solidFill>
                <a:latin typeface="Calibri" pitchFamily="34" charset="0"/>
                <a:ea typeface="Calibri" pitchFamily="34" charset="-122"/>
                <a:cs typeface="Calibri" pitchFamily="34" charset="-120"/>
              </a:rPr>
              <a:t>Universitas Negeri Jakarta • 2005–2011</a:t>
            </a:r>
            <a:endParaRPr lang="en-US" sz="1200" dirty="0"/>
          </a:p>
        </p:txBody>
      </p:sp>
      <p:sp>
        <p:nvSpPr>
          <p:cNvPr id="14" name="Text 12"/>
          <p:cNvSpPr txBox="1"/>
          <p:nvPr/>
        </p:nvSpPr>
        <p:spPr>
          <a:xfrm>
            <a:off x="777240" y="3799332"/>
            <a:ext cx="3566160" cy="662940"/>
          </a:xfrm>
          <a:prstGeom prst="rect">
            <a:avLst/>
          </a:prstGeom>
          <a:noFill/>
          <a:ln/>
        </p:spPr>
        <p:txBody>
          <a:bodyPr wrap="square" lIns="0" tIns="0" rIns="0" bIns="0" rtlCol="0" anchor="t"/>
          <a:lstStyle/>
          <a:p>
            <a:pPr marL="0" indent="0">
              <a:buNone/>
            </a:pPr>
            <a:r>
              <a:rPr lang="en-US" sz="1200" dirty="0">
                <a:solidFill>
                  <a:srgbClr val="5B6575"/>
                </a:solidFill>
                <a:latin typeface="Calibri" pitchFamily="34" charset="0"/>
                <a:ea typeface="Calibri" pitchFamily="34" charset="-122"/>
                <a:cs typeface="Calibri" pitchFamily="34" charset="-120"/>
              </a:rPr>
              <a:t>Pendidikan </a:t>
            </a:r>
            <a:r>
              <a:rPr lang="en-US" sz="1200" dirty="0" err="1">
                <a:solidFill>
                  <a:srgbClr val="5B6575"/>
                </a:solidFill>
                <a:latin typeface="Calibri" pitchFamily="34" charset="0"/>
                <a:ea typeface="Calibri" pitchFamily="34" charset="-122"/>
                <a:cs typeface="Calibri" pitchFamily="34" charset="-120"/>
              </a:rPr>
              <a:t>Jasmani</a:t>
            </a:r>
            <a:r>
              <a:rPr lang="en-US" sz="1200" dirty="0">
                <a:solidFill>
                  <a:srgbClr val="5B6575"/>
                </a:solidFill>
                <a:latin typeface="Calibri" pitchFamily="34" charset="0"/>
                <a:ea typeface="Calibri" pitchFamily="34" charset="-122"/>
                <a:cs typeface="Calibri" pitchFamily="34" charset="-120"/>
              </a:rPr>
              <a:t>, Kesehatan dan </a:t>
            </a:r>
            <a:r>
              <a:rPr lang="en-US" sz="1200" dirty="0" err="1">
                <a:solidFill>
                  <a:srgbClr val="5B6575"/>
                </a:solidFill>
                <a:latin typeface="Calibri" pitchFamily="34" charset="0"/>
                <a:ea typeface="Calibri" pitchFamily="34" charset="-122"/>
                <a:cs typeface="Calibri" pitchFamily="34" charset="-120"/>
              </a:rPr>
              <a:t>Rekreasi</a:t>
            </a:r>
            <a:endParaRPr lang="en-US" sz="1200" dirty="0"/>
          </a:p>
        </p:txBody>
      </p:sp>
      <p:sp>
        <p:nvSpPr>
          <p:cNvPr id="15" name="Text 13"/>
          <p:cNvSpPr txBox="1"/>
          <p:nvPr/>
        </p:nvSpPr>
        <p:spPr>
          <a:xfrm>
            <a:off x="4663440" y="1097280"/>
            <a:ext cx="3931920" cy="320040"/>
          </a:xfrm>
          <a:prstGeom prst="rect">
            <a:avLst/>
          </a:prstGeom>
          <a:noFill/>
          <a:ln/>
        </p:spPr>
        <p:txBody>
          <a:bodyPr wrap="square" lIns="0" tIns="0" rIns="0" bIns="0" rtlCol="0" anchor="ctr"/>
          <a:lstStyle/>
          <a:p>
            <a:pPr marL="0" indent="0">
              <a:buNone/>
            </a:pPr>
            <a:r>
              <a:rPr lang="en-US" sz="1400" b="1" dirty="0">
                <a:solidFill>
                  <a:srgbClr val="C8102E"/>
                </a:solidFill>
                <a:latin typeface="Calibri" pitchFamily="34" charset="0"/>
                <a:ea typeface="Calibri" pitchFamily="34" charset="-122"/>
                <a:cs typeface="Calibri" pitchFamily="34" charset="-120"/>
              </a:rPr>
              <a:t>PENGALAMAN KERJA</a:t>
            </a:r>
            <a:endParaRPr lang="en-US" sz="1400" dirty="0"/>
          </a:p>
        </p:txBody>
      </p:sp>
      <p:sp>
        <p:nvSpPr>
          <p:cNvPr id="16" name="Shape 14"/>
          <p:cNvSpPr/>
          <p:nvPr/>
        </p:nvSpPr>
        <p:spPr>
          <a:xfrm>
            <a:off x="4663440" y="1508760"/>
            <a:ext cx="3931920" cy="914400"/>
          </a:xfrm>
          <a:prstGeom prst="rect">
            <a:avLst/>
          </a:prstGeom>
          <a:solidFill>
            <a:srgbClr val="F2F4F8"/>
          </a:solidFill>
          <a:ln w="12700">
            <a:solidFill>
              <a:srgbClr val="F2F4F8"/>
            </a:solidFill>
            <a:prstDash val="solid"/>
          </a:ln>
        </p:spPr>
      </p:sp>
      <p:sp>
        <p:nvSpPr>
          <p:cNvPr id="17" name="Shape 15"/>
          <p:cNvSpPr/>
          <p:nvPr/>
        </p:nvSpPr>
        <p:spPr>
          <a:xfrm>
            <a:off x="4663440" y="1508760"/>
            <a:ext cx="64008" cy="914400"/>
          </a:xfrm>
          <a:prstGeom prst="rect">
            <a:avLst/>
          </a:prstGeom>
          <a:solidFill>
            <a:srgbClr val="C8102E"/>
          </a:solidFill>
          <a:ln w="12700">
            <a:solidFill>
              <a:srgbClr val="C8102E"/>
            </a:solidFill>
            <a:prstDash val="solid"/>
          </a:ln>
        </p:spPr>
      </p:sp>
      <p:sp>
        <p:nvSpPr>
          <p:cNvPr id="18" name="Text 16"/>
          <p:cNvSpPr txBox="1"/>
          <p:nvPr/>
        </p:nvSpPr>
        <p:spPr>
          <a:xfrm>
            <a:off x="4892040" y="1537453"/>
            <a:ext cx="3566160" cy="274320"/>
          </a:xfrm>
          <a:prstGeom prst="rect">
            <a:avLst/>
          </a:prstGeom>
          <a:noFill/>
          <a:ln/>
        </p:spPr>
        <p:txBody>
          <a:bodyPr wrap="square" lIns="0" tIns="0" rIns="0" bIns="0" rtlCol="0" anchor="ctr"/>
          <a:lstStyle/>
          <a:p>
            <a:pPr marL="0" indent="0">
              <a:buNone/>
            </a:pPr>
            <a:r>
              <a:rPr lang="en-US" sz="1500" b="1" dirty="0">
                <a:solidFill>
                  <a:srgbClr val="0B1F3A"/>
                </a:solidFill>
                <a:latin typeface="Georgia" pitchFamily="34" charset="0"/>
                <a:ea typeface="Georgia" pitchFamily="34" charset="-122"/>
                <a:cs typeface="Georgia" pitchFamily="34" charset="-120"/>
              </a:rPr>
              <a:t>Dosen Ilmu Kepelatihan</a:t>
            </a:r>
            <a:endParaRPr lang="en-US" sz="1500" dirty="0"/>
          </a:p>
        </p:txBody>
      </p:sp>
      <p:sp>
        <p:nvSpPr>
          <p:cNvPr id="19" name="Text 17"/>
          <p:cNvSpPr txBox="1"/>
          <p:nvPr/>
        </p:nvSpPr>
        <p:spPr>
          <a:xfrm>
            <a:off x="4892040" y="1839205"/>
            <a:ext cx="3566160" cy="274320"/>
          </a:xfrm>
          <a:prstGeom prst="rect">
            <a:avLst/>
          </a:prstGeom>
          <a:noFill/>
          <a:ln/>
        </p:spPr>
        <p:txBody>
          <a:bodyPr wrap="square" lIns="0" tIns="0" rIns="0" bIns="0" rtlCol="0" anchor="ctr"/>
          <a:lstStyle/>
          <a:p>
            <a:pPr marL="0" indent="0">
              <a:buNone/>
            </a:pPr>
            <a:r>
              <a:rPr lang="en-US" sz="1200" b="1" dirty="0">
                <a:solidFill>
                  <a:srgbClr val="5B6575"/>
                </a:solidFill>
                <a:latin typeface="Calibri" pitchFamily="34" charset="0"/>
                <a:ea typeface="Calibri" pitchFamily="34" charset="-122"/>
                <a:cs typeface="Calibri" pitchFamily="34" charset="-120"/>
              </a:rPr>
              <a:t>Akademi Olahraga Prestasi Nasional • 2016 – </a:t>
            </a:r>
            <a:r>
              <a:rPr lang="en-US" sz="1200" b="1" dirty="0" err="1">
                <a:solidFill>
                  <a:srgbClr val="5B6575"/>
                </a:solidFill>
                <a:latin typeface="Calibri" pitchFamily="34" charset="0"/>
                <a:ea typeface="Calibri" pitchFamily="34" charset="-122"/>
                <a:cs typeface="Calibri" pitchFamily="34" charset="-120"/>
              </a:rPr>
              <a:t>sekarang</a:t>
            </a:r>
            <a:endParaRPr lang="en-US" sz="1200" dirty="0"/>
          </a:p>
        </p:txBody>
      </p:sp>
      <p:sp>
        <p:nvSpPr>
          <p:cNvPr id="20" name="Text 18"/>
          <p:cNvSpPr txBox="1"/>
          <p:nvPr/>
        </p:nvSpPr>
        <p:spPr>
          <a:xfrm>
            <a:off x="4892040" y="2140957"/>
            <a:ext cx="3566160" cy="137160"/>
          </a:xfrm>
          <a:prstGeom prst="rect">
            <a:avLst/>
          </a:prstGeom>
          <a:noFill/>
          <a:ln/>
        </p:spPr>
        <p:txBody>
          <a:bodyPr wrap="square" lIns="0" tIns="0" rIns="0" bIns="0" rtlCol="0" anchor="t"/>
          <a:lstStyle/>
          <a:p>
            <a:pPr marL="0" indent="0">
              <a:buNone/>
            </a:pPr>
            <a:r>
              <a:rPr lang="en-US" sz="1000" dirty="0">
                <a:solidFill>
                  <a:srgbClr val="5B6575"/>
                </a:solidFill>
                <a:latin typeface="Calibri" pitchFamily="34" charset="0"/>
                <a:ea typeface="Calibri" pitchFamily="34" charset="-122"/>
                <a:cs typeface="Calibri" pitchFamily="34" charset="-120"/>
              </a:rPr>
              <a:t>Mengampu mata kuliah, kajian ilmiah, dan pengabdian masyarakat</a:t>
            </a:r>
            <a:endParaRPr lang="en-US" sz="1000" dirty="0"/>
          </a:p>
        </p:txBody>
      </p:sp>
      <p:sp>
        <p:nvSpPr>
          <p:cNvPr id="21" name="Shape 19"/>
          <p:cNvSpPr/>
          <p:nvPr/>
        </p:nvSpPr>
        <p:spPr>
          <a:xfrm>
            <a:off x="4663440" y="2560320"/>
            <a:ext cx="3931920" cy="914400"/>
          </a:xfrm>
          <a:prstGeom prst="rect">
            <a:avLst/>
          </a:prstGeom>
          <a:solidFill>
            <a:srgbClr val="F2F4F8"/>
          </a:solidFill>
          <a:ln w="12700">
            <a:solidFill>
              <a:srgbClr val="F2F4F8"/>
            </a:solidFill>
            <a:prstDash val="solid"/>
          </a:ln>
        </p:spPr>
      </p:sp>
      <p:sp>
        <p:nvSpPr>
          <p:cNvPr id="22" name="Shape 20"/>
          <p:cNvSpPr/>
          <p:nvPr/>
        </p:nvSpPr>
        <p:spPr>
          <a:xfrm>
            <a:off x="4663440" y="2560320"/>
            <a:ext cx="64008" cy="914400"/>
          </a:xfrm>
          <a:prstGeom prst="rect">
            <a:avLst/>
          </a:prstGeom>
          <a:solidFill>
            <a:srgbClr val="C8102E"/>
          </a:solidFill>
          <a:ln w="12700">
            <a:solidFill>
              <a:srgbClr val="C8102E"/>
            </a:solidFill>
            <a:prstDash val="solid"/>
          </a:ln>
        </p:spPr>
      </p:sp>
      <p:sp>
        <p:nvSpPr>
          <p:cNvPr id="23" name="Text 21"/>
          <p:cNvSpPr txBox="1"/>
          <p:nvPr/>
        </p:nvSpPr>
        <p:spPr>
          <a:xfrm>
            <a:off x="4892040" y="2637886"/>
            <a:ext cx="3566160" cy="274320"/>
          </a:xfrm>
          <a:prstGeom prst="rect">
            <a:avLst/>
          </a:prstGeom>
          <a:noFill/>
          <a:ln/>
        </p:spPr>
        <p:txBody>
          <a:bodyPr wrap="square" lIns="0" tIns="0" rIns="0" bIns="0" rtlCol="0" anchor="ctr"/>
          <a:lstStyle/>
          <a:p>
            <a:pPr marL="0" indent="0">
              <a:buNone/>
            </a:pPr>
            <a:r>
              <a:rPr lang="en-US" sz="1500" b="1" dirty="0">
                <a:solidFill>
                  <a:srgbClr val="0B1F3A"/>
                </a:solidFill>
                <a:latin typeface="Georgia" pitchFamily="34" charset="0"/>
                <a:ea typeface="Georgia" pitchFamily="34" charset="-122"/>
                <a:cs typeface="Georgia" pitchFamily="34" charset="-120"/>
              </a:rPr>
              <a:t>Asisten Dosen</a:t>
            </a:r>
            <a:endParaRPr lang="en-US" sz="1500" dirty="0"/>
          </a:p>
        </p:txBody>
      </p:sp>
      <p:sp>
        <p:nvSpPr>
          <p:cNvPr id="24" name="Text 22"/>
          <p:cNvSpPr txBox="1"/>
          <p:nvPr/>
        </p:nvSpPr>
        <p:spPr>
          <a:xfrm>
            <a:off x="4892040" y="2939638"/>
            <a:ext cx="3566160" cy="274320"/>
          </a:xfrm>
          <a:prstGeom prst="rect">
            <a:avLst/>
          </a:prstGeom>
          <a:noFill/>
          <a:ln/>
        </p:spPr>
        <p:txBody>
          <a:bodyPr wrap="square" lIns="0" tIns="0" rIns="0" bIns="0" rtlCol="0" anchor="ctr"/>
          <a:lstStyle/>
          <a:p>
            <a:pPr marL="0" indent="0">
              <a:buNone/>
            </a:pPr>
            <a:r>
              <a:rPr lang="en-US" sz="1200" b="1" dirty="0">
                <a:solidFill>
                  <a:srgbClr val="5B6575"/>
                </a:solidFill>
                <a:latin typeface="Calibri" pitchFamily="34" charset="0"/>
                <a:ea typeface="Calibri" pitchFamily="34" charset="-122"/>
                <a:cs typeface="Calibri" pitchFamily="34" charset="-120"/>
              </a:rPr>
              <a:t>Universitas Negeri Jakarta • 2011–2016</a:t>
            </a:r>
            <a:endParaRPr lang="en-US" sz="1200" dirty="0"/>
          </a:p>
        </p:txBody>
      </p:sp>
      <p:sp>
        <p:nvSpPr>
          <p:cNvPr id="25" name="Text 23"/>
          <p:cNvSpPr txBox="1"/>
          <p:nvPr/>
        </p:nvSpPr>
        <p:spPr>
          <a:xfrm>
            <a:off x="4892040" y="3241390"/>
            <a:ext cx="3566160" cy="137160"/>
          </a:xfrm>
          <a:prstGeom prst="rect">
            <a:avLst/>
          </a:prstGeom>
          <a:noFill/>
          <a:ln/>
        </p:spPr>
        <p:txBody>
          <a:bodyPr wrap="square" lIns="0" tIns="0" rIns="0" bIns="0" rtlCol="0" anchor="t"/>
          <a:lstStyle/>
          <a:p>
            <a:pPr marL="0" indent="0">
              <a:buNone/>
            </a:pPr>
            <a:r>
              <a:rPr lang="en-US" sz="1200" dirty="0">
                <a:solidFill>
                  <a:srgbClr val="5B6575"/>
                </a:solidFill>
                <a:latin typeface="Calibri" pitchFamily="34" charset="0"/>
                <a:ea typeface="Calibri" pitchFamily="34" charset="-122"/>
                <a:cs typeface="Calibri" pitchFamily="34" charset="-120"/>
              </a:rPr>
              <a:t>Mendampingi perkuliahan teori dan praktik, penelitian</a:t>
            </a:r>
            <a:endParaRPr lang="en-US" sz="1200" dirty="0"/>
          </a:p>
        </p:txBody>
      </p:sp>
      <p:sp>
        <p:nvSpPr>
          <p:cNvPr id="26" name="Shape 24"/>
          <p:cNvSpPr/>
          <p:nvPr/>
        </p:nvSpPr>
        <p:spPr>
          <a:xfrm>
            <a:off x="4663440" y="3611880"/>
            <a:ext cx="3931920" cy="914400"/>
          </a:xfrm>
          <a:prstGeom prst="rect">
            <a:avLst/>
          </a:prstGeom>
          <a:solidFill>
            <a:srgbClr val="F2F4F8"/>
          </a:solidFill>
          <a:ln w="12700">
            <a:solidFill>
              <a:srgbClr val="F2F4F8"/>
            </a:solidFill>
            <a:prstDash val="solid"/>
          </a:ln>
        </p:spPr>
      </p:sp>
      <p:sp>
        <p:nvSpPr>
          <p:cNvPr id="27" name="Shape 25"/>
          <p:cNvSpPr/>
          <p:nvPr/>
        </p:nvSpPr>
        <p:spPr>
          <a:xfrm>
            <a:off x="4663440" y="3611880"/>
            <a:ext cx="64008" cy="914400"/>
          </a:xfrm>
          <a:prstGeom prst="rect">
            <a:avLst/>
          </a:prstGeom>
          <a:solidFill>
            <a:srgbClr val="C8102E"/>
          </a:solidFill>
          <a:ln w="12700">
            <a:solidFill>
              <a:srgbClr val="C8102E"/>
            </a:solidFill>
            <a:prstDash val="solid"/>
          </a:ln>
        </p:spPr>
      </p:sp>
      <p:sp>
        <p:nvSpPr>
          <p:cNvPr id="28" name="Text 26"/>
          <p:cNvSpPr txBox="1"/>
          <p:nvPr/>
        </p:nvSpPr>
        <p:spPr>
          <a:xfrm>
            <a:off x="4892040" y="3693861"/>
            <a:ext cx="3566160" cy="274320"/>
          </a:xfrm>
          <a:prstGeom prst="rect">
            <a:avLst/>
          </a:prstGeom>
          <a:noFill/>
          <a:ln/>
        </p:spPr>
        <p:txBody>
          <a:bodyPr wrap="square" lIns="0" tIns="0" rIns="0" bIns="0" rtlCol="0" anchor="ctr"/>
          <a:lstStyle/>
          <a:p>
            <a:pPr marL="0" indent="0">
              <a:buNone/>
            </a:pPr>
            <a:r>
              <a:rPr lang="en-US" sz="1500" b="1" dirty="0">
                <a:solidFill>
                  <a:srgbClr val="0B1F3A"/>
                </a:solidFill>
                <a:latin typeface="Georgia" pitchFamily="34" charset="0"/>
                <a:ea typeface="Georgia" pitchFamily="34" charset="-122"/>
                <a:cs typeface="Georgia" pitchFamily="34" charset="-120"/>
              </a:rPr>
              <a:t>Guru Olahraga</a:t>
            </a:r>
            <a:endParaRPr lang="en-US" sz="1500" dirty="0"/>
          </a:p>
        </p:txBody>
      </p:sp>
      <p:sp>
        <p:nvSpPr>
          <p:cNvPr id="29" name="Text 27"/>
          <p:cNvSpPr txBox="1"/>
          <p:nvPr/>
        </p:nvSpPr>
        <p:spPr>
          <a:xfrm>
            <a:off x="4892040" y="3995613"/>
            <a:ext cx="3566160" cy="274320"/>
          </a:xfrm>
          <a:prstGeom prst="rect">
            <a:avLst/>
          </a:prstGeom>
          <a:noFill/>
          <a:ln/>
        </p:spPr>
        <p:txBody>
          <a:bodyPr wrap="square" lIns="0" tIns="0" rIns="0" bIns="0" rtlCol="0" anchor="ctr"/>
          <a:lstStyle/>
          <a:p>
            <a:pPr marL="0" indent="0">
              <a:buNone/>
            </a:pPr>
            <a:r>
              <a:rPr lang="en-US" sz="1200" b="1" dirty="0">
                <a:solidFill>
                  <a:srgbClr val="5B6575"/>
                </a:solidFill>
                <a:latin typeface="Calibri" pitchFamily="34" charset="0"/>
                <a:ea typeface="Calibri" pitchFamily="34" charset="-122"/>
                <a:cs typeface="Calibri" pitchFamily="34" charset="-120"/>
              </a:rPr>
              <a:t>Lilin Bangsa Intercultural School • 2011–2016</a:t>
            </a:r>
            <a:endParaRPr lang="en-US" sz="1200" dirty="0"/>
          </a:p>
        </p:txBody>
      </p:sp>
      <p:sp>
        <p:nvSpPr>
          <p:cNvPr id="30" name="Text 28"/>
          <p:cNvSpPr txBox="1"/>
          <p:nvPr/>
        </p:nvSpPr>
        <p:spPr>
          <a:xfrm>
            <a:off x="4892040" y="4297365"/>
            <a:ext cx="3566160" cy="137160"/>
          </a:xfrm>
          <a:prstGeom prst="rect">
            <a:avLst/>
          </a:prstGeom>
          <a:noFill/>
          <a:ln/>
        </p:spPr>
        <p:txBody>
          <a:bodyPr wrap="square" lIns="0" tIns="0" rIns="0" bIns="0" rtlCol="0" anchor="t"/>
          <a:lstStyle/>
          <a:p>
            <a:pPr marL="0" indent="0">
              <a:buNone/>
            </a:pPr>
            <a:r>
              <a:rPr lang="en-US" sz="1100" dirty="0">
                <a:solidFill>
                  <a:srgbClr val="5B6575"/>
                </a:solidFill>
                <a:latin typeface="Calibri" pitchFamily="34" charset="0"/>
                <a:ea typeface="Calibri" pitchFamily="34" charset="-122"/>
                <a:cs typeface="Calibri" pitchFamily="34" charset="-120"/>
              </a:rPr>
              <a:t>Pendidikan jasmani, ekstrakurikuler, pembinaan prestasi siswa</a:t>
            </a:r>
            <a:endParaRPr lang="en-US" sz="1100" dirty="0"/>
          </a:p>
        </p:txBody>
      </p:sp>
      <p:sp>
        <p:nvSpPr>
          <p:cNvPr id="31"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575"/>
                </a:solidFill>
                <a:latin typeface="Calibri"/>
                <a:ea typeface="Calibri"/>
                <a:cs typeface="Calibri"/>
              </a:defRPr>
            </a:lvl1pPr>
          </a:lstStyle>
          <a:p>
            <a:pPr algn="l"/>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46304" cy="5143500"/>
          </a:xfrm>
          <a:prstGeom prst="rect">
            <a:avLst/>
          </a:prstGeom>
          <a:solidFill>
            <a:srgbClr val="C8102E"/>
          </a:solidFill>
          <a:ln w="12700">
            <a:solidFill>
              <a:srgbClr val="C8102E"/>
            </a:solidFill>
            <a:prstDash val="solid"/>
          </a:ln>
        </p:spPr>
      </p:sp>
      <p:sp>
        <p:nvSpPr>
          <p:cNvPr id="3" name="Text 1"/>
          <p:cNvSpPr txBox="1"/>
          <p:nvPr/>
        </p:nvSpPr>
        <p:spPr>
          <a:xfrm>
            <a:off x="548640" y="320040"/>
            <a:ext cx="8046720" cy="640080"/>
          </a:xfrm>
          <a:prstGeom prst="rect">
            <a:avLst/>
          </a:prstGeom>
          <a:noFill/>
          <a:ln/>
        </p:spPr>
        <p:txBody>
          <a:bodyPr wrap="square" lIns="0" tIns="0" rIns="0" bIns="0" rtlCol="0" anchor="ctr"/>
          <a:lstStyle/>
          <a:p>
            <a:pPr marL="0" indent="0">
              <a:buNone/>
            </a:pPr>
            <a:r>
              <a:rPr lang="en-US" sz="2600" b="1" dirty="0">
                <a:solidFill>
                  <a:srgbClr val="0B1F3A"/>
                </a:solidFill>
                <a:latin typeface="Georgia" pitchFamily="34" charset="0"/>
                <a:ea typeface="Georgia" pitchFamily="34" charset="-122"/>
                <a:cs typeface="Georgia" pitchFamily="34" charset="-120"/>
              </a:rPr>
              <a:t>KEAHLIAN &amp; SERTIFIKASI</a:t>
            </a:r>
            <a:endParaRPr lang="en-US" sz="2600" dirty="0"/>
          </a:p>
        </p:txBody>
      </p:sp>
      <p:sp>
        <p:nvSpPr>
          <p:cNvPr id="4" name="Shape 2"/>
          <p:cNvSpPr/>
          <p:nvPr/>
        </p:nvSpPr>
        <p:spPr>
          <a:xfrm>
            <a:off x="548640" y="1188720"/>
            <a:ext cx="3931920" cy="3200400"/>
          </a:xfrm>
          <a:prstGeom prst="rect">
            <a:avLst/>
          </a:prstGeom>
          <a:solidFill>
            <a:srgbClr val="F2F4F8"/>
          </a:solidFill>
          <a:ln w="12700">
            <a:solidFill>
              <a:srgbClr val="F2F4F8"/>
            </a:solidFill>
            <a:prstDash val="solid"/>
          </a:ln>
        </p:spPr>
      </p:sp>
      <p:sp>
        <p:nvSpPr>
          <p:cNvPr id="5" name="Shape 3"/>
          <p:cNvSpPr/>
          <p:nvPr/>
        </p:nvSpPr>
        <p:spPr>
          <a:xfrm>
            <a:off x="548640" y="1188720"/>
            <a:ext cx="3931920" cy="64008"/>
          </a:xfrm>
          <a:prstGeom prst="rect">
            <a:avLst/>
          </a:prstGeom>
          <a:solidFill>
            <a:srgbClr val="C8102E"/>
          </a:solidFill>
          <a:ln w="12700">
            <a:solidFill>
              <a:srgbClr val="C8102E"/>
            </a:solidFill>
            <a:prstDash val="solid"/>
          </a:ln>
        </p:spPr>
      </p:sp>
      <p:sp>
        <p:nvSpPr>
          <p:cNvPr id="6" name="Text 4"/>
          <p:cNvSpPr txBox="1"/>
          <p:nvPr/>
        </p:nvSpPr>
        <p:spPr>
          <a:xfrm>
            <a:off x="822960" y="1463040"/>
            <a:ext cx="3383280" cy="365760"/>
          </a:xfrm>
          <a:prstGeom prst="rect">
            <a:avLst/>
          </a:prstGeom>
          <a:noFill/>
          <a:ln/>
        </p:spPr>
        <p:txBody>
          <a:bodyPr wrap="square" lIns="0" tIns="0" rIns="0" bIns="0" rtlCol="0" anchor="ctr"/>
          <a:lstStyle/>
          <a:p>
            <a:pPr marL="0" indent="0">
              <a:buNone/>
            </a:pPr>
            <a:r>
              <a:rPr lang="en-US" sz="1800" b="1" dirty="0">
                <a:solidFill>
                  <a:srgbClr val="0B1F3A"/>
                </a:solidFill>
                <a:latin typeface="Georgia" pitchFamily="34" charset="0"/>
                <a:ea typeface="Georgia" pitchFamily="34" charset="-122"/>
                <a:cs typeface="Georgia" pitchFamily="34" charset="-120"/>
              </a:rPr>
              <a:t>KEAHLIAN</a:t>
            </a:r>
            <a:endParaRPr lang="en-US" sz="1800" dirty="0"/>
          </a:p>
        </p:txBody>
      </p:sp>
      <p:sp>
        <p:nvSpPr>
          <p:cNvPr id="7" name="Text 5"/>
          <p:cNvSpPr txBox="1"/>
          <p:nvPr/>
        </p:nvSpPr>
        <p:spPr>
          <a:xfrm>
            <a:off x="822960" y="2011680"/>
            <a:ext cx="3383280" cy="2194560"/>
          </a:xfrm>
          <a:prstGeom prst="rect">
            <a:avLst/>
          </a:prstGeom>
          <a:noFill/>
          <a:ln/>
        </p:spPr>
        <p:txBody>
          <a:bodyPr wrap="square" lIns="0" tIns="0" rIns="0" bIns="0" rtlCol="0" anchor="t"/>
          <a:lstStyle/>
          <a:p>
            <a:pPr marL="203200" indent="-203200">
              <a:spcAft>
                <a:spcPts val="1200"/>
              </a:spcAft>
              <a:buSzPct val="100000"/>
              <a:buChar char="•"/>
            </a:pPr>
            <a:r>
              <a:rPr lang="en-US" sz="1700" dirty="0">
                <a:solidFill>
                  <a:srgbClr val="0B1F3A"/>
                </a:solidFill>
                <a:latin typeface="Calibri" pitchFamily="34" charset="0"/>
                <a:ea typeface="Calibri" pitchFamily="34" charset="-122"/>
                <a:cs typeface="Calibri" pitchFamily="34" charset="-120"/>
              </a:rPr>
              <a:t>DAN IV Taekwondo Internasional Kukkiwon 2023</a:t>
            </a:r>
            <a:endParaRPr lang="en-US" sz="1700" dirty="0"/>
          </a:p>
          <a:p>
            <a:pPr marL="203200" indent="-203200">
              <a:spcAft>
                <a:spcPts val="1200"/>
              </a:spcAft>
              <a:buSzPct val="100000"/>
              <a:buChar char="•"/>
            </a:pPr>
            <a:r>
              <a:rPr lang="en-US" sz="1700" dirty="0">
                <a:solidFill>
                  <a:srgbClr val="0B1F3A"/>
                </a:solidFill>
                <a:latin typeface="Calibri" pitchFamily="34" charset="0"/>
                <a:ea typeface="Calibri" pitchFamily="34" charset="-122"/>
                <a:cs typeface="Calibri" pitchFamily="34" charset="-120"/>
              </a:rPr>
              <a:t>Strength and Conditioning</a:t>
            </a:r>
            <a:endParaRPr lang="en-US" sz="1700" dirty="0"/>
          </a:p>
          <a:p>
            <a:pPr marL="203200" indent="-203200">
              <a:spcAft>
                <a:spcPts val="1200"/>
              </a:spcAft>
              <a:buSzPct val="100000"/>
              <a:buChar char="•"/>
            </a:pPr>
            <a:r>
              <a:rPr lang="en-US" sz="1700" dirty="0">
                <a:solidFill>
                  <a:srgbClr val="0B1F3A"/>
                </a:solidFill>
                <a:latin typeface="Calibri" pitchFamily="34" charset="0"/>
                <a:ea typeface="Calibri" pitchFamily="34" charset="-122"/>
                <a:cs typeface="Calibri" pitchFamily="34" charset="-120"/>
              </a:rPr>
              <a:t>Analisis Performa Atlet</a:t>
            </a:r>
            <a:endParaRPr lang="en-US" sz="1700" dirty="0"/>
          </a:p>
        </p:txBody>
      </p:sp>
      <p:sp>
        <p:nvSpPr>
          <p:cNvPr id="8" name="Shape 6"/>
          <p:cNvSpPr/>
          <p:nvPr/>
        </p:nvSpPr>
        <p:spPr>
          <a:xfrm>
            <a:off x="4663440" y="1188720"/>
            <a:ext cx="3931920" cy="3200400"/>
          </a:xfrm>
          <a:prstGeom prst="rect">
            <a:avLst/>
          </a:prstGeom>
          <a:solidFill>
            <a:srgbClr val="0B1F3A"/>
          </a:solidFill>
          <a:ln w="12700">
            <a:solidFill>
              <a:srgbClr val="0B1F3A"/>
            </a:solidFill>
            <a:prstDash val="solid"/>
          </a:ln>
        </p:spPr>
      </p:sp>
      <p:sp>
        <p:nvSpPr>
          <p:cNvPr id="9" name="Shape 7"/>
          <p:cNvSpPr/>
          <p:nvPr/>
        </p:nvSpPr>
        <p:spPr>
          <a:xfrm>
            <a:off x="4663440" y="1188720"/>
            <a:ext cx="3931920" cy="64008"/>
          </a:xfrm>
          <a:prstGeom prst="rect">
            <a:avLst/>
          </a:prstGeom>
          <a:solidFill>
            <a:srgbClr val="C8102E"/>
          </a:solidFill>
          <a:ln w="12700">
            <a:solidFill>
              <a:srgbClr val="C8102E"/>
            </a:solidFill>
            <a:prstDash val="solid"/>
          </a:ln>
        </p:spPr>
      </p:sp>
      <p:sp>
        <p:nvSpPr>
          <p:cNvPr id="10" name="Text 8"/>
          <p:cNvSpPr txBox="1"/>
          <p:nvPr/>
        </p:nvSpPr>
        <p:spPr>
          <a:xfrm>
            <a:off x="4937760" y="1463040"/>
            <a:ext cx="3383280" cy="365760"/>
          </a:xfrm>
          <a:prstGeom prst="rect">
            <a:avLst/>
          </a:prstGeom>
          <a:noFill/>
          <a:ln/>
        </p:spPr>
        <p:txBody>
          <a:bodyPr wrap="square" lIns="0" tIns="0" rIns="0" bIns="0" rtlCol="0" anchor="ctr"/>
          <a:lstStyle/>
          <a:p>
            <a:pPr marL="0" indent="0">
              <a:buNone/>
            </a:pPr>
            <a:r>
              <a:rPr lang="en-US" sz="1800" b="1" dirty="0">
                <a:solidFill>
                  <a:srgbClr val="FFFFFF"/>
                </a:solidFill>
                <a:latin typeface="Georgia" pitchFamily="34" charset="0"/>
                <a:ea typeface="Georgia" pitchFamily="34" charset="-122"/>
                <a:cs typeface="Georgia" pitchFamily="34" charset="-120"/>
              </a:rPr>
              <a:t>SERTIFIKASI</a:t>
            </a:r>
            <a:endParaRPr lang="en-US" sz="1800" dirty="0"/>
          </a:p>
        </p:txBody>
      </p:sp>
      <p:sp>
        <p:nvSpPr>
          <p:cNvPr id="11" name="Text 9"/>
          <p:cNvSpPr txBox="1"/>
          <p:nvPr/>
        </p:nvSpPr>
        <p:spPr>
          <a:xfrm>
            <a:off x="4937760" y="2011680"/>
            <a:ext cx="3383280" cy="2194560"/>
          </a:xfrm>
          <a:prstGeom prst="rect">
            <a:avLst/>
          </a:prstGeom>
          <a:noFill/>
          <a:ln/>
        </p:spPr>
        <p:txBody>
          <a:bodyPr wrap="square" lIns="0" tIns="0" rIns="0" bIns="0" rtlCol="0" anchor="t"/>
          <a:lstStyle/>
          <a:p>
            <a:pPr marL="203200" indent="-203200">
              <a:spcAft>
                <a:spcPts val="1200"/>
              </a:spcAft>
              <a:buSzPct val="100000"/>
              <a:buChar char="•"/>
            </a:pPr>
            <a:r>
              <a:rPr lang="en-US" sz="1700" dirty="0">
                <a:solidFill>
                  <a:srgbClr val="FFFFFF"/>
                </a:solidFill>
                <a:latin typeface="Calibri" pitchFamily="34" charset="0"/>
                <a:ea typeface="Calibri" pitchFamily="34" charset="-122"/>
                <a:cs typeface="Calibri" pitchFamily="34" charset="-120"/>
              </a:rPr>
              <a:t>Pelatih Fisik Nasional</a:t>
            </a:r>
            <a:endParaRPr lang="en-US" sz="1700" dirty="0"/>
          </a:p>
          <a:p>
            <a:pPr marL="203200" indent="-203200">
              <a:spcAft>
                <a:spcPts val="1200"/>
              </a:spcAft>
              <a:buSzPct val="100000"/>
              <a:buChar char="•"/>
            </a:pPr>
            <a:r>
              <a:rPr lang="en-US" sz="1700" dirty="0">
                <a:solidFill>
                  <a:srgbClr val="FFFFFF"/>
                </a:solidFill>
                <a:latin typeface="Calibri" pitchFamily="34" charset="0"/>
                <a:ea typeface="Calibri" pitchFamily="34" charset="-122"/>
                <a:cs typeface="Calibri" pitchFamily="34" charset="-120"/>
              </a:rPr>
              <a:t>Pelatih Nasional Taekwondo</a:t>
            </a:r>
            <a:endParaRPr lang="en-US" sz="17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575"/>
                </a:solidFill>
                <a:latin typeface="Calibri"/>
                <a:ea typeface="Calibri"/>
                <a:cs typeface="Calibri"/>
              </a:defRPr>
            </a:lvl1pPr>
          </a:lstStyle>
          <a:p>
            <a:pPr algn="l"/>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46304" cy="5143500"/>
          </a:xfrm>
          <a:prstGeom prst="rect">
            <a:avLst/>
          </a:prstGeom>
          <a:solidFill>
            <a:srgbClr val="C8102E"/>
          </a:solidFill>
          <a:ln w="12700">
            <a:solidFill>
              <a:srgbClr val="C8102E"/>
            </a:solidFill>
            <a:prstDash val="solid"/>
          </a:ln>
        </p:spPr>
      </p:sp>
      <p:sp>
        <p:nvSpPr>
          <p:cNvPr id="3" name="Text 1"/>
          <p:cNvSpPr txBox="1"/>
          <p:nvPr/>
        </p:nvSpPr>
        <p:spPr>
          <a:xfrm>
            <a:off x="548640" y="320040"/>
            <a:ext cx="8046720" cy="640080"/>
          </a:xfrm>
          <a:prstGeom prst="rect">
            <a:avLst/>
          </a:prstGeom>
          <a:noFill/>
          <a:ln/>
        </p:spPr>
        <p:txBody>
          <a:bodyPr wrap="square" lIns="0" tIns="0" rIns="0" bIns="0" rtlCol="0" anchor="ctr"/>
          <a:lstStyle/>
          <a:p>
            <a:pPr marL="0" indent="0">
              <a:buNone/>
            </a:pPr>
            <a:r>
              <a:rPr lang="en-US" sz="2600" b="1" dirty="0">
                <a:solidFill>
                  <a:srgbClr val="0B1F3A"/>
                </a:solidFill>
                <a:latin typeface="Georgia" pitchFamily="34" charset="0"/>
                <a:ea typeface="Georgia" pitchFamily="34" charset="-122"/>
                <a:cs typeface="Georgia" pitchFamily="34" charset="-120"/>
              </a:rPr>
              <a:t>S&amp;C COACH: PELATNAS</a:t>
            </a:r>
            <a:endParaRPr lang="en-US" sz="2600" dirty="0"/>
          </a:p>
        </p:txBody>
      </p:sp>
      <p:sp>
        <p:nvSpPr>
          <p:cNvPr id="4" name="Text 2"/>
          <p:cNvSpPr txBox="1"/>
          <p:nvPr/>
        </p:nvSpPr>
        <p:spPr>
          <a:xfrm>
            <a:off x="548640" y="1005840"/>
            <a:ext cx="8046720" cy="502920"/>
          </a:xfrm>
          <a:prstGeom prst="rect">
            <a:avLst/>
          </a:prstGeom>
          <a:noFill/>
          <a:ln/>
        </p:spPr>
        <p:txBody>
          <a:bodyPr wrap="square" lIns="0" tIns="0" rIns="0" bIns="0" rtlCol="0" anchor="t"/>
          <a:lstStyle/>
          <a:p>
            <a:pPr marL="0" indent="0">
              <a:buNone/>
            </a:pPr>
            <a:r>
              <a:rPr lang="en-US" sz="1300" i="1" dirty="0">
                <a:solidFill>
                  <a:srgbClr val="5B6575"/>
                </a:solidFill>
                <a:latin typeface="Calibri" pitchFamily="34" charset="0"/>
                <a:ea typeface="Calibri" pitchFamily="34" charset="-122"/>
                <a:cs typeface="Calibri" pitchFamily="34" charset="-120"/>
              </a:rPr>
              <a:t>Merancang dan melaksanakan program latihan fisik untuk meningkatkan kekuatan, daya tahan, kecepatan, dan performa atlet. Tingkat nasional (Pelatnas):</a:t>
            </a:r>
            <a:endParaRPr lang="en-US" sz="1300" dirty="0"/>
          </a:p>
        </p:txBody>
      </p:sp>
      <p:graphicFrame>
        <p:nvGraphicFramePr>
          <p:cNvPr id="5" name="Table 0"/>
          <p:cNvGraphicFramePr>
            <a:graphicFrameLocks noGrp="1"/>
          </p:cNvGraphicFramePr>
          <p:nvPr>
            <p:extLst>
              <p:ext uri="{D42A27DB-BD31-4B8C-83A1-F6EECF244321}">
                <p14:modId xmlns:p14="http://schemas.microsoft.com/office/powerpoint/2010/main" val="1218317068"/>
              </p:ext>
            </p:extLst>
          </p:nvPr>
        </p:nvGraphicFramePr>
        <p:xfrm>
          <a:off x="548640" y="1600200"/>
          <a:ext cx="8046720" cy="3026664"/>
        </p:xfrm>
        <a:graphic>
          <a:graphicData uri="http://schemas.openxmlformats.org/drawingml/2006/table">
            <a:tbl>
              <a:tblPr/>
              <a:tblGrid>
                <a:gridCol w="1920240">
                  <a:extLst>
                    <a:ext uri="{9D8B030D-6E8A-4147-A177-3AD203B41FA5}">
                      <a16:colId xmlns:a16="http://schemas.microsoft.com/office/drawing/2014/main" val="20000"/>
                    </a:ext>
                  </a:extLst>
                </a:gridCol>
                <a:gridCol w="1737360">
                  <a:extLst>
                    <a:ext uri="{9D8B030D-6E8A-4147-A177-3AD203B41FA5}">
                      <a16:colId xmlns:a16="http://schemas.microsoft.com/office/drawing/2014/main" val="20001"/>
                    </a:ext>
                  </a:extLst>
                </a:gridCol>
                <a:gridCol w="4389120">
                  <a:extLst>
                    <a:ext uri="{9D8B030D-6E8A-4147-A177-3AD203B41FA5}">
                      <a16:colId xmlns:a16="http://schemas.microsoft.com/office/drawing/2014/main" val="20002"/>
                    </a:ext>
                  </a:extLst>
                </a:gridCol>
              </a:tblGrid>
              <a:tr h="502920">
                <a:tc>
                  <a:txBody>
                    <a:bodyPr/>
                    <a:lstStyle/>
                    <a:p>
                      <a:pPr marL="0" indent="0">
                        <a:buNone/>
                      </a:pPr>
                      <a:r>
                        <a:rPr lang="en-US" sz="1300" b="1" dirty="0">
                          <a:solidFill>
                            <a:srgbClr val="FFFFFF"/>
                          </a:solidFill>
                          <a:latin typeface="Georgia" pitchFamily="34" charset="0"/>
                          <a:ea typeface="Georgia" pitchFamily="34" charset="-122"/>
                          <a:cs typeface="Georgia" pitchFamily="34" charset="-120"/>
                        </a:rPr>
                        <a:t>Pelatnas</a:t>
                      </a:r>
                      <a:endParaRPr lang="en-US" sz="1300" dirty="0">
                        <a:latin typeface="Georgia" charset="0"/>
                        <a:ea typeface="Georgia" charset="0"/>
                        <a:cs typeface="Georgia" charset="0"/>
                      </a:endParaRPr>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0B1F3A"/>
                    </a:solidFill>
                  </a:tcPr>
                </a:tc>
                <a:tc>
                  <a:txBody>
                    <a:bodyPr/>
                    <a:lstStyle/>
                    <a:p>
                      <a:pPr marL="0" indent="0">
                        <a:buNone/>
                      </a:pPr>
                      <a:r>
                        <a:rPr lang="en-US" sz="1300" b="1" dirty="0">
                          <a:solidFill>
                            <a:srgbClr val="FFFFFF"/>
                          </a:solidFill>
                          <a:latin typeface="Georgia" pitchFamily="34" charset="0"/>
                          <a:ea typeface="Georgia" pitchFamily="34" charset="-122"/>
                          <a:cs typeface="Georgia" pitchFamily="34" charset="-120"/>
                        </a:rPr>
                        <a:t>Periode</a:t>
                      </a:r>
                      <a:endParaRPr lang="en-US" sz="1300" dirty="0">
                        <a:latin typeface="Georgia" charset="0"/>
                        <a:ea typeface="Georgia" charset="0"/>
                        <a:cs typeface="Georgia" charset="0"/>
                      </a:endParaRPr>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0B1F3A"/>
                    </a:solidFill>
                  </a:tcPr>
                </a:tc>
                <a:tc>
                  <a:txBody>
                    <a:bodyPr/>
                    <a:lstStyle/>
                    <a:p>
                      <a:pPr marL="0" indent="0">
                        <a:buNone/>
                      </a:pPr>
                      <a:r>
                        <a:rPr lang="en-US" sz="1300" b="1" dirty="0" err="1">
                          <a:solidFill>
                            <a:srgbClr val="FFFFFF"/>
                          </a:solidFill>
                          <a:latin typeface="Georgia" pitchFamily="34" charset="0"/>
                          <a:ea typeface="Georgia" pitchFamily="34" charset="-122"/>
                          <a:cs typeface="Georgia" pitchFamily="34" charset="-120"/>
                        </a:rPr>
                        <a:t>Persiapan</a:t>
                      </a:r>
                      <a:r>
                        <a:rPr lang="en-US" sz="1300" b="1" dirty="0">
                          <a:solidFill>
                            <a:srgbClr val="FFFFFF"/>
                          </a:solidFill>
                          <a:latin typeface="Georgia" pitchFamily="34" charset="0"/>
                          <a:ea typeface="Georgia" pitchFamily="34" charset="-122"/>
                          <a:cs typeface="Georgia" pitchFamily="34" charset="-120"/>
                        </a:rPr>
                        <a:t> </a:t>
                      </a:r>
                      <a:r>
                        <a:rPr lang="en-US" sz="1300" b="1" dirty="0" err="1">
                          <a:solidFill>
                            <a:srgbClr val="FFFFFF"/>
                          </a:solidFill>
                          <a:latin typeface="Georgia" pitchFamily="34" charset="0"/>
                          <a:ea typeface="Georgia" pitchFamily="34" charset="-122"/>
                          <a:cs typeface="Georgia" pitchFamily="34" charset="-120"/>
                        </a:rPr>
                        <a:t>Menghadapi</a:t>
                      </a:r>
                      <a:endParaRPr lang="en-US" sz="1300" dirty="0">
                        <a:latin typeface="Georgia" charset="0"/>
                        <a:ea typeface="Georgia" charset="0"/>
                        <a:cs typeface="Georgia" charset="0"/>
                      </a:endParaRPr>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0B1F3A"/>
                    </a:solidFill>
                  </a:tcPr>
                </a:tc>
                <a:extLst>
                  <a:ext uri="{0D108BD9-81ED-4DB2-BD59-A6C34878D82A}">
                    <a16:rowId xmlns:a16="http://schemas.microsoft.com/office/drawing/2014/main" val="10000"/>
                  </a:ext>
                </a:extLst>
              </a:tr>
              <a:tr h="502920">
                <a:tc>
                  <a:txBody>
                    <a:bodyPr/>
                    <a:lstStyle/>
                    <a:p>
                      <a:pPr marL="0" indent="0">
                        <a:buNone/>
                      </a:pPr>
                      <a:r>
                        <a:rPr lang="en-US" sz="1200" b="1" dirty="0">
                          <a:solidFill>
                            <a:srgbClr val="0B1F3A"/>
                          </a:solidFill>
                        </a:rPr>
                        <a:t>Taekwondo Indonesia</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200" dirty="0">
                          <a:solidFill>
                            <a:srgbClr val="5B6575"/>
                          </a:solidFill>
                        </a:rPr>
                        <a:t>Jul 2026 – sekarang</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200" dirty="0">
                          <a:solidFill>
                            <a:srgbClr val="5B6575"/>
                          </a:solidFill>
                        </a:rPr>
                        <a:t>Asian Games 2026, Sea Games, Kejuaraan Asia &amp; Dunia, Pra Olympic, Road to Olympic 2028</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extLst>
                  <a:ext uri="{0D108BD9-81ED-4DB2-BD59-A6C34878D82A}">
                    <a16:rowId xmlns:a16="http://schemas.microsoft.com/office/drawing/2014/main" val="10001"/>
                  </a:ext>
                </a:extLst>
              </a:tr>
              <a:tr h="502920">
                <a:tc>
                  <a:txBody>
                    <a:bodyPr/>
                    <a:lstStyle/>
                    <a:p>
                      <a:pPr marL="0" indent="0">
                        <a:buNone/>
                      </a:pPr>
                      <a:r>
                        <a:rPr lang="en-US" sz="1200" b="1" dirty="0">
                          <a:solidFill>
                            <a:srgbClr val="0B1F3A"/>
                          </a:solidFill>
                        </a:rPr>
                        <a:t>Gulat Indonesia</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200" dirty="0">
                          <a:solidFill>
                            <a:srgbClr val="5B6575"/>
                          </a:solidFill>
                        </a:rPr>
                        <a:t>Jun 2025 – Mei 2026</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200" dirty="0">
                          <a:solidFill>
                            <a:srgbClr val="5B6575"/>
                          </a:solidFill>
                        </a:rPr>
                        <a:t>Sea Games 2025 Thailand dan Asian Games 2026</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02920">
                <a:tc>
                  <a:txBody>
                    <a:bodyPr/>
                    <a:lstStyle/>
                    <a:p>
                      <a:pPr marL="0" indent="0">
                        <a:buNone/>
                      </a:pPr>
                      <a:r>
                        <a:rPr lang="en-US" sz="1200" b="1" dirty="0">
                          <a:solidFill>
                            <a:srgbClr val="0B1F3A"/>
                          </a:solidFill>
                        </a:rPr>
                        <a:t>Taekwondo Indonesia</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200" dirty="0">
                          <a:solidFill>
                            <a:srgbClr val="5B6575"/>
                          </a:solidFill>
                        </a:rPr>
                        <a:t>Okt 2023 – Feb 2025</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200" dirty="0" err="1">
                          <a:solidFill>
                            <a:srgbClr val="5B6575"/>
                          </a:solidFill>
                        </a:rPr>
                        <a:t>Kejuaraan</a:t>
                      </a:r>
                      <a:r>
                        <a:rPr lang="en-US" sz="1200" dirty="0">
                          <a:solidFill>
                            <a:srgbClr val="5B6575"/>
                          </a:solidFill>
                        </a:rPr>
                        <a:t> Regional, </a:t>
                      </a:r>
                      <a:r>
                        <a:rPr lang="en-US" sz="1200" dirty="0" err="1">
                          <a:solidFill>
                            <a:srgbClr val="5B6575"/>
                          </a:solidFill>
                        </a:rPr>
                        <a:t>Kontinental</a:t>
                      </a:r>
                      <a:r>
                        <a:rPr lang="en-US" sz="1200" dirty="0">
                          <a:solidFill>
                            <a:srgbClr val="5B6575"/>
                          </a:solidFill>
                        </a:rPr>
                        <a:t>, Dan Dunia (</a:t>
                      </a:r>
                      <a:r>
                        <a:rPr lang="en-US" sz="1200" dirty="0" err="1">
                          <a:solidFill>
                            <a:srgbClr val="5B6575"/>
                          </a:solidFill>
                        </a:rPr>
                        <a:t>Pra</a:t>
                      </a:r>
                      <a:r>
                        <a:rPr lang="en-US" sz="1200" dirty="0">
                          <a:solidFill>
                            <a:srgbClr val="5B6575"/>
                          </a:solidFill>
                        </a:rPr>
                        <a:t> Olympic)</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extLst>
                  <a:ext uri="{0D108BD9-81ED-4DB2-BD59-A6C34878D82A}">
                    <a16:rowId xmlns:a16="http://schemas.microsoft.com/office/drawing/2014/main" val="10003"/>
                  </a:ext>
                </a:extLst>
              </a:tr>
              <a:tr h="502920">
                <a:tc>
                  <a:txBody>
                    <a:bodyPr/>
                    <a:lstStyle/>
                    <a:p>
                      <a:pPr marL="0" indent="0">
                        <a:buNone/>
                      </a:pPr>
                      <a:r>
                        <a:rPr lang="en-US" sz="1200" b="1" dirty="0">
                          <a:solidFill>
                            <a:srgbClr val="0B1F3A"/>
                          </a:solidFill>
                        </a:rPr>
                        <a:t>Gulat Indonesia</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200" dirty="0">
                          <a:solidFill>
                            <a:srgbClr val="5B6575"/>
                          </a:solidFill>
                        </a:rPr>
                        <a:t>Jun – Sep 2023</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200" dirty="0">
                          <a:solidFill>
                            <a:srgbClr val="5B6575"/>
                          </a:solidFill>
                        </a:rPr>
                        <a:t>Asian Games 2023 China</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02920">
                <a:tc>
                  <a:txBody>
                    <a:bodyPr/>
                    <a:lstStyle/>
                    <a:p>
                      <a:pPr marL="0" indent="0">
                        <a:buNone/>
                      </a:pPr>
                      <a:r>
                        <a:rPr lang="en-US" sz="1200" b="1" dirty="0">
                          <a:solidFill>
                            <a:srgbClr val="0B1F3A"/>
                          </a:solidFill>
                        </a:rPr>
                        <a:t>Karate Indonesia</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200" dirty="0">
                          <a:solidFill>
                            <a:srgbClr val="5B6575"/>
                          </a:solidFill>
                        </a:rPr>
                        <a:t>Jun 2022 – Mei 2023</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200" dirty="0">
                          <a:solidFill>
                            <a:srgbClr val="5B6575"/>
                          </a:solidFill>
                        </a:rPr>
                        <a:t>AKF 2022, Karate Series, Sea Games 2023</a:t>
                      </a:r>
                      <a:endParaRPr lang="en-US" sz="12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extLst>
                  <a:ext uri="{0D108BD9-81ED-4DB2-BD59-A6C34878D82A}">
                    <a16:rowId xmlns:a16="http://schemas.microsoft.com/office/drawing/2014/main" val="10005"/>
                  </a:ext>
                </a:extLst>
              </a:tr>
            </a:tbl>
          </a:graphicData>
        </a:graphic>
      </p:graphicFrame>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575"/>
                </a:solidFill>
                <a:latin typeface="Calibri"/>
                <a:ea typeface="Calibri"/>
                <a:cs typeface="Calibri"/>
              </a:defRPr>
            </a:lvl1pPr>
          </a:lstStyle>
          <a:p>
            <a:pPr algn="l"/>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46304" cy="5143500"/>
          </a:xfrm>
          <a:prstGeom prst="rect">
            <a:avLst/>
          </a:prstGeom>
          <a:solidFill>
            <a:srgbClr val="C8102E"/>
          </a:solidFill>
          <a:ln w="12700">
            <a:solidFill>
              <a:srgbClr val="C8102E"/>
            </a:solidFill>
            <a:prstDash val="solid"/>
          </a:ln>
        </p:spPr>
      </p:sp>
      <p:sp>
        <p:nvSpPr>
          <p:cNvPr id="3" name="Text 1"/>
          <p:cNvSpPr txBox="1"/>
          <p:nvPr/>
        </p:nvSpPr>
        <p:spPr>
          <a:xfrm>
            <a:off x="548640" y="320040"/>
            <a:ext cx="8046720" cy="640080"/>
          </a:xfrm>
          <a:prstGeom prst="rect">
            <a:avLst/>
          </a:prstGeom>
          <a:noFill/>
          <a:ln/>
        </p:spPr>
        <p:txBody>
          <a:bodyPr wrap="square" lIns="0" tIns="0" rIns="0" bIns="0" rtlCol="0" anchor="ctr"/>
          <a:lstStyle/>
          <a:p>
            <a:pPr marL="0" indent="0">
              <a:buNone/>
            </a:pPr>
            <a:r>
              <a:rPr lang="en-US" sz="2600" b="1" dirty="0">
                <a:solidFill>
                  <a:srgbClr val="0B1F3A"/>
                </a:solidFill>
                <a:latin typeface="Georgia" pitchFamily="34" charset="0"/>
                <a:ea typeface="Georgia" pitchFamily="34" charset="-122"/>
                <a:cs typeface="Georgia" pitchFamily="34" charset="-120"/>
              </a:rPr>
              <a:t>S&amp;C COACH: PELATDA &amp; LAINNYA</a:t>
            </a:r>
            <a:endParaRPr lang="en-US" sz="2600" dirty="0"/>
          </a:p>
        </p:txBody>
      </p:sp>
      <p:graphicFrame>
        <p:nvGraphicFramePr>
          <p:cNvPr id="6" name="Table 0"/>
          <p:cNvGraphicFramePr>
            <a:graphicFrameLocks noGrp="1"/>
          </p:cNvGraphicFramePr>
          <p:nvPr>
            <p:extLst>
              <p:ext uri="{D42A27DB-BD31-4B8C-83A1-F6EECF244321}">
                <p14:modId xmlns:p14="http://schemas.microsoft.com/office/powerpoint/2010/main" val="825614637"/>
              </p:ext>
            </p:extLst>
          </p:nvPr>
        </p:nvGraphicFramePr>
        <p:xfrm>
          <a:off x="548640" y="1120140"/>
          <a:ext cx="8046720" cy="3703320"/>
        </p:xfrm>
        <a:graphic>
          <a:graphicData uri="http://schemas.openxmlformats.org/drawingml/2006/table">
            <a:tbl>
              <a:tblPr/>
              <a:tblGrid>
                <a:gridCol w="2743200">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3657600">
                  <a:extLst>
                    <a:ext uri="{9D8B030D-6E8A-4147-A177-3AD203B41FA5}">
                      <a16:colId xmlns:a16="http://schemas.microsoft.com/office/drawing/2014/main" val="20002"/>
                    </a:ext>
                  </a:extLst>
                </a:gridCol>
              </a:tblGrid>
              <a:tr h="411480">
                <a:tc>
                  <a:txBody>
                    <a:bodyPr/>
                    <a:lstStyle/>
                    <a:p>
                      <a:pPr marL="0" indent="0">
                        <a:buNone/>
                      </a:pPr>
                      <a:r>
                        <a:rPr lang="en-US" sz="1200" b="1" dirty="0">
                          <a:solidFill>
                            <a:srgbClr val="FFFFFF"/>
                          </a:solidFill>
                          <a:latin typeface="Georgia" pitchFamily="34" charset="0"/>
                          <a:ea typeface="Georgia" pitchFamily="34" charset="-122"/>
                          <a:cs typeface="Georgia" pitchFamily="34" charset="-120"/>
                        </a:rPr>
                        <a:t>Tim</a:t>
                      </a:r>
                      <a:endParaRPr lang="en-US" sz="1200" dirty="0">
                        <a:latin typeface="Georgia" charset="0"/>
                        <a:ea typeface="Georgia" charset="0"/>
                        <a:cs typeface="Georgia" charset="0"/>
                      </a:endParaRPr>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0B1F3A"/>
                    </a:solidFill>
                  </a:tcPr>
                </a:tc>
                <a:tc>
                  <a:txBody>
                    <a:bodyPr/>
                    <a:lstStyle/>
                    <a:p>
                      <a:pPr marL="0" indent="0">
                        <a:buNone/>
                      </a:pPr>
                      <a:r>
                        <a:rPr lang="en-US" sz="1200" b="1" dirty="0">
                          <a:solidFill>
                            <a:srgbClr val="FFFFFF"/>
                          </a:solidFill>
                          <a:latin typeface="Georgia" pitchFamily="34" charset="0"/>
                          <a:ea typeface="Georgia" pitchFamily="34" charset="-122"/>
                          <a:cs typeface="Georgia" pitchFamily="34" charset="-120"/>
                        </a:rPr>
                        <a:t>Periode</a:t>
                      </a:r>
                      <a:endParaRPr lang="en-US" sz="1200" dirty="0">
                        <a:latin typeface="Georgia" charset="0"/>
                        <a:ea typeface="Georgia" charset="0"/>
                        <a:cs typeface="Georgia" charset="0"/>
                      </a:endParaRPr>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0B1F3A"/>
                    </a:solidFill>
                  </a:tcPr>
                </a:tc>
                <a:tc>
                  <a:txBody>
                    <a:bodyPr/>
                    <a:lstStyle/>
                    <a:p>
                      <a:pPr marL="0" indent="0">
                        <a:buNone/>
                      </a:pPr>
                      <a:r>
                        <a:rPr lang="en-US" sz="1200" b="1" dirty="0">
                          <a:solidFill>
                            <a:srgbClr val="FFFFFF"/>
                          </a:solidFill>
                          <a:latin typeface="Georgia" pitchFamily="34" charset="0"/>
                          <a:ea typeface="Georgia" pitchFamily="34" charset="-122"/>
                          <a:cs typeface="Georgia" pitchFamily="34" charset="-120"/>
                        </a:rPr>
                        <a:t>Persiapan menghadapi</a:t>
                      </a:r>
                      <a:endParaRPr lang="en-US" sz="1200" dirty="0">
                        <a:latin typeface="Georgia" charset="0"/>
                        <a:ea typeface="Georgia" charset="0"/>
                        <a:cs typeface="Georgia" charset="0"/>
                      </a:endParaRPr>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0B1F3A"/>
                    </a:solidFill>
                  </a:tcPr>
                </a:tc>
                <a:extLst>
                  <a:ext uri="{0D108BD9-81ED-4DB2-BD59-A6C34878D82A}">
                    <a16:rowId xmlns:a16="http://schemas.microsoft.com/office/drawing/2014/main" val="10000"/>
                  </a:ext>
                </a:extLst>
              </a:tr>
              <a:tr h="411480">
                <a:tc>
                  <a:txBody>
                    <a:bodyPr/>
                    <a:lstStyle/>
                    <a:p>
                      <a:pPr marL="0" indent="0">
                        <a:buNone/>
                      </a:pPr>
                      <a:r>
                        <a:rPr lang="en-US" sz="1100" b="1" dirty="0">
                          <a:solidFill>
                            <a:srgbClr val="0B1F3A"/>
                          </a:solidFill>
                        </a:rPr>
                        <a:t>Pelatda Muaythai DKI Jakarta</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100" dirty="0">
                          <a:solidFill>
                            <a:srgbClr val="5B6575"/>
                          </a:solidFill>
                        </a:rPr>
                        <a:t>Apr 2025 – sekarang</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100" dirty="0">
                          <a:solidFill>
                            <a:srgbClr val="5B6575"/>
                          </a:solidFill>
                        </a:rPr>
                        <a:t>Kejurnas, Kualifikasi PON, PON 2028 (NTB &amp; NTT)</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extLst>
                  <a:ext uri="{0D108BD9-81ED-4DB2-BD59-A6C34878D82A}">
                    <a16:rowId xmlns:a16="http://schemas.microsoft.com/office/drawing/2014/main" val="10001"/>
                  </a:ext>
                </a:extLst>
              </a:tr>
              <a:tr h="411480">
                <a:tc>
                  <a:txBody>
                    <a:bodyPr/>
                    <a:lstStyle/>
                    <a:p>
                      <a:pPr marL="0" indent="0">
                        <a:buNone/>
                      </a:pPr>
                      <a:r>
                        <a:rPr lang="en-US" sz="1100" b="1" dirty="0">
                          <a:solidFill>
                            <a:srgbClr val="0B1F3A"/>
                          </a:solidFill>
                        </a:rPr>
                        <a:t>Pelatda Kick Boxing DKI Jakarta</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100" dirty="0">
                          <a:solidFill>
                            <a:srgbClr val="5B6575"/>
                          </a:solidFill>
                        </a:rPr>
                        <a:t>Jan 2022 – Sep 2024</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100" dirty="0">
                          <a:solidFill>
                            <a:srgbClr val="5B6575"/>
                          </a:solidFill>
                        </a:rPr>
                        <a:t>Kejurnas, Kualifikasi PON, PON 2024 (Sumut &amp; Aceh)</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11480">
                <a:tc>
                  <a:txBody>
                    <a:bodyPr/>
                    <a:lstStyle/>
                    <a:p>
                      <a:pPr marL="0" indent="0">
                        <a:buNone/>
                      </a:pPr>
                      <a:r>
                        <a:rPr lang="en-US" sz="1100" b="1" dirty="0">
                          <a:solidFill>
                            <a:srgbClr val="0B1F3A"/>
                          </a:solidFill>
                        </a:rPr>
                        <a:t>Pelatda Karate DKI Jakarta</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100" dirty="0">
                          <a:solidFill>
                            <a:srgbClr val="5B6575"/>
                          </a:solidFill>
                        </a:rPr>
                        <a:t>Jul – Sep 2024</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100" dirty="0">
                          <a:solidFill>
                            <a:srgbClr val="5B6575"/>
                          </a:solidFill>
                        </a:rPr>
                        <a:t>PON 2024 (Sumut &amp; Aceh)</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extLst>
                  <a:ext uri="{0D108BD9-81ED-4DB2-BD59-A6C34878D82A}">
                    <a16:rowId xmlns:a16="http://schemas.microsoft.com/office/drawing/2014/main" val="10003"/>
                  </a:ext>
                </a:extLst>
              </a:tr>
              <a:tr h="411480">
                <a:tc>
                  <a:txBody>
                    <a:bodyPr/>
                    <a:lstStyle/>
                    <a:p>
                      <a:pPr marL="0" indent="0">
                        <a:buNone/>
                      </a:pPr>
                      <a:r>
                        <a:rPr lang="en-US" sz="1100" b="1" dirty="0">
                          <a:solidFill>
                            <a:srgbClr val="0B1F3A"/>
                          </a:solidFill>
                        </a:rPr>
                        <a:t>PPLM Pencak Silat DKI Jakarta</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100" dirty="0">
                          <a:solidFill>
                            <a:srgbClr val="5B6575"/>
                          </a:solidFill>
                        </a:rPr>
                        <a:t>Mei – Des 2022</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100" dirty="0">
                          <a:solidFill>
                            <a:srgbClr val="5B6575"/>
                          </a:solidFill>
                        </a:rPr>
                        <a:t>Kejurnas mahasiswa, POMNAS 2022 (Sumbar)</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11480">
                <a:tc>
                  <a:txBody>
                    <a:bodyPr/>
                    <a:lstStyle/>
                    <a:p>
                      <a:pPr marL="0" indent="0">
                        <a:buNone/>
                      </a:pPr>
                      <a:r>
                        <a:rPr lang="en-US" sz="1100" b="1" dirty="0">
                          <a:solidFill>
                            <a:srgbClr val="0B1F3A"/>
                          </a:solidFill>
                        </a:rPr>
                        <a:t>Pelatda Tinju DKI Jakarta</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100" dirty="0">
                          <a:solidFill>
                            <a:srgbClr val="5B6575"/>
                          </a:solidFill>
                        </a:rPr>
                        <a:t>Jan 2017 – Okt 2021</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100" dirty="0">
                          <a:solidFill>
                            <a:srgbClr val="5B6575"/>
                          </a:solidFill>
                        </a:rPr>
                        <a:t>Kejurnas, Kualifikasi PON, PON 2021 (Papua)</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extLst>
                  <a:ext uri="{0D108BD9-81ED-4DB2-BD59-A6C34878D82A}">
                    <a16:rowId xmlns:a16="http://schemas.microsoft.com/office/drawing/2014/main" val="10005"/>
                  </a:ext>
                </a:extLst>
              </a:tr>
              <a:tr h="411480">
                <a:tc>
                  <a:txBody>
                    <a:bodyPr/>
                    <a:lstStyle/>
                    <a:p>
                      <a:pPr marL="0" indent="0">
                        <a:buNone/>
                      </a:pPr>
                      <a:r>
                        <a:rPr lang="en-US" sz="1100" b="1" dirty="0">
                          <a:solidFill>
                            <a:srgbClr val="0B1F3A"/>
                          </a:solidFill>
                        </a:rPr>
                        <a:t>Pelatda Taekwondo DKI Jakarta</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100" dirty="0">
                          <a:solidFill>
                            <a:srgbClr val="5B6575"/>
                          </a:solidFill>
                        </a:rPr>
                        <a:t>Jun 2013 – Sep 2016</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100" dirty="0">
                          <a:solidFill>
                            <a:srgbClr val="5B6575"/>
                          </a:solidFill>
                        </a:rPr>
                        <a:t>Kejurnas, Kualifikasi PON, PON 2016 (Jawa Barat)</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411480">
                <a:tc>
                  <a:txBody>
                    <a:bodyPr/>
                    <a:lstStyle/>
                    <a:p>
                      <a:pPr marL="0" indent="0">
                        <a:buNone/>
                      </a:pPr>
                      <a:r>
                        <a:rPr lang="en-US" sz="1100" b="1" dirty="0">
                          <a:solidFill>
                            <a:srgbClr val="0B1F3A"/>
                          </a:solidFill>
                        </a:rPr>
                        <a:t>Pelatda Tinju DKI Jakarta</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100" dirty="0">
                          <a:solidFill>
                            <a:srgbClr val="5B6575"/>
                          </a:solidFill>
                        </a:rPr>
                        <a:t>Jun 2013 – Sep 2016</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tc>
                  <a:txBody>
                    <a:bodyPr/>
                    <a:lstStyle/>
                    <a:p>
                      <a:pPr marL="0" indent="0">
                        <a:buNone/>
                      </a:pPr>
                      <a:r>
                        <a:rPr lang="en-US" sz="1100" dirty="0">
                          <a:solidFill>
                            <a:srgbClr val="5B6575"/>
                          </a:solidFill>
                        </a:rPr>
                        <a:t>Kejurnas, Kualifikasi PON, PON 2016 (Jawa Barat)</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2F4F8"/>
                    </a:solidFill>
                  </a:tcPr>
                </a:tc>
                <a:extLst>
                  <a:ext uri="{0D108BD9-81ED-4DB2-BD59-A6C34878D82A}">
                    <a16:rowId xmlns:a16="http://schemas.microsoft.com/office/drawing/2014/main" val="10007"/>
                  </a:ext>
                </a:extLst>
              </a:tr>
              <a:tr h="411480">
                <a:tc>
                  <a:txBody>
                    <a:bodyPr/>
                    <a:lstStyle/>
                    <a:p>
                      <a:pPr marL="0" indent="0">
                        <a:buNone/>
                      </a:pPr>
                      <a:r>
                        <a:rPr lang="en-US" sz="1100" b="1" dirty="0">
                          <a:solidFill>
                            <a:srgbClr val="0B1F3A"/>
                          </a:solidFill>
                        </a:rPr>
                        <a:t>PPOP Tinju DKI Jakarta</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100" dirty="0">
                          <a:solidFill>
                            <a:srgbClr val="5B6575"/>
                          </a:solidFill>
                        </a:rPr>
                        <a:t>Jan 2013 – Mar 2014</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tc>
                  <a:txBody>
                    <a:bodyPr/>
                    <a:lstStyle/>
                    <a:p>
                      <a:pPr marL="0" indent="0">
                        <a:buNone/>
                      </a:pPr>
                      <a:r>
                        <a:rPr lang="en-US" sz="1100" dirty="0">
                          <a:solidFill>
                            <a:srgbClr val="5B6575"/>
                          </a:solidFill>
                        </a:rPr>
                        <a:t>Kejurnas antar pelajar, POPNAS 2013 (Jakarta)</a:t>
                      </a:r>
                      <a:endParaRPr lang="en-US" sz="1100" dirty="0"/>
                    </a:p>
                  </a:txBody>
                  <a:tcPr marL="73152" marR="73152" marT="73152" marB="73152" anchor="ctr">
                    <a:lnL w="12700" cap="flat" cmpd="sng" algn="ctr">
                      <a:solidFill>
                        <a:srgbClr val="D9DEE7"/>
                      </a:solidFill>
                      <a:prstDash val="solid"/>
                      <a:round/>
                      <a:headEnd type="none" w="med" len="med"/>
                      <a:tailEnd type="none" w="med" len="med"/>
                    </a:lnL>
                    <a:lnR w="12700" cap="flat" cmpd="sng" algn="ctr">
                      <a:solidFill>
                        <a:srgbClr val="D9DEE7"/>
                      </a:solidFill>
                      <a:prstDash val="solid"/>
                      <a:round/>
                      <a:headEnd type="none" w="med" len="med"/>
                      <a:tailEnd type="none" w="med" len="med"/>
                    </a:lnR>
                    <a:lnT w="12700" cap="flat" cmpd="sng" algn="ctr">
                      <a:solidFill>
                        <a:srgbClr val="D9DEE7"/>
                      </a:solidFill>
                      <a:prstDash val="solid"/>
                      <a:round/>
                      <a:headEnd type="none" w="med" len="med"/>
                      <a:tailEnd type="none" w="med" len="med"/>
                    </a:lnT>
                    <a:lnB w="12700" cap="flat" cmpd="sng" algn="ctr">
                      <a:solidFill>
                        <a:srgbClr val="D9DEE7"/>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575"/>
                </a:solidFill>
                <a:latin typeface="Calibri"/>
                <a:ea typeface="Calibri"/>
                <a:cs typeface="Calibri"/>
              </a:defRPr>
            </a:lvl1pPr>
          </a:lstStyle>
          <a:p>
            <a:pPr algn="l"/>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46304" cy="5143500"/>
          </a:xfrm>
          <a:prstGeom prst="rect">
            <a:avLst/>
          </a:prstGeom>
          <a:solidFill>
            <a:srgbClr val="C8102E"/>
          </a:solidFill>
          <a:ln w="12700">
            <a:solidFill>
              <a:srgbClr val="C8102E"/>
            </a:solidFill>
            <a:prstDash val="solid"/>
          </a:ln>
        </p:spPr>
      </p:sp>
      <p:sp>
        <p:nvSpPr>
          <p:cNvPr id="3" name="Text 1"/>
          <p:cNvSpPr txBox="1"/>
          <p:nvPr/>
        </p:nvSpPr>
        <p:spPr>
          <a:xfrm>
            <a:off x="548640" y="320040"/>
            <a:ext cx="8046720" cy="640080"/>
          </a:xfrm>
          <a:prstGeom prst="rect">
            <a:avLst/>
          </a:prstGeom>
          <a:noFill/>
          <a:ln/>
        </p:spPr>
        <p:txBody>
          <a:bodyPr wrap="square" lIns="0" tIns="0" rIns="0" bIns="0" rtlCol="0" anchor="ctr"/>
          <a:lstStyle/>
          <a:p>
            <a:pPr marL="0" indent="0">
              <a:buNone/>
            </a:pPr>
            <a:r>
              <a:rPr lang="en-US" sz="2600" b="1" dirty="0">
                <a:solidFill>
                  <a:srgbClr val="0B1F3A"/>
                </a:solidFill>
                <a:latin typeface="Georgia" pitchFamily="34" charset="0"/>
                <a:ea typeface="Georgia" pitchFamily="34" charset="-122"/>
                <a:cs typeface="Georgia" pitchFamily="34" charset="-120"/>
              </a:rPr>
              <a:t>TECHNICAL COACH</a:t>
            </a:r>
            <a:endParaRPr lang="en-US" sz="2600" dirty="0"/>
          </a:p>
        </p:txBody>
      </p:sp>
      <p:sp>
        <p:nvSpPr>
          <p:cNvPr id="4" name="Text 2"/>
          <p:cNvSpPr txBox="1"/>
          <p:nvPr/>
        </p:nvSpPr>
        <p:spPr>
          <a:xfrm>
            <a:off x="548640" y="1051560"/>
            <a:ext cx="8046720" cy="731520"/>
          </a:xfrm>
          <a:prstGeom prst="rect">
            <a:avLst/>
          </a:prstGeom>
          <a:noFill/>
          <a:ln/>
        </p:spPr>
        <p:txBody>
          <a:bodyPr wrap="square" lIns="0" tIns="0" rIns="0" bIns="0" rtlCol="0" anchor="t"/>
          <a:lstStyle/>
          <a:p>
            <a:pPr marL="0" indent="0">
              <a:buNone/>
            </a:pPr>
            <a:r>
              <a:rPr lang="en-US" sz="1500" i="1" dirty="0">
                <a:solidFill>
                  <a:srgbClr val="5B6575"/>
                </a:solidFill>
                <a:latin typeface="Calibri" pitchFamily="34" charset="0"/>
                <a:ea typeface="Calibri" pitchFamily="34" charset="-122"/>
                <a:cs typeface="Calibri" pitchFamily="34" charset="-120"/>
              </a:rPr>
              <a:t>Melatih dan mengembangkan keterampilan teknik atlet sesuai karakteristik cabang olahraga, termasuk perbaikan gerak, strategi, dan penerapan teknik dalam situasi pertandingan.</a:t>
            </a:r>
            <a:endParaRPr lang="en-US" sz="1500" dirty="0"/>
          </a:p>
        </p:txBody>
      </p:sp>
      <p:sp>
        <p:nvSpPr>
          <p:cNvPr id="5" name="Shape 3"/>
          <p:cNvSpPr/>
          <p:nvPr/>
        </p:nvSpPr>
        <p:spPr>
          <a:xfrm>
            <a:off x="548640" y="2103120"/>
            <a:ext cx="3931920" cy="1097280"/>
          </a:xfrm>
          <a:prstGeom prst="rect">
            <a:avLst/>
          </a:prstGeom>
          <a:solidFill>
            <a:srgbClr val="F2F4F8"/>
          </a:solidFill>
          <a:ln w="12700">
            <a:solidFill>
              <a:srgbClr val="F2F4F8"/>
            </a:solidFill>
            <a:prstDash val="solid"/>
          </a:ln>
        </p:spPr>
      </p:sp>
      <p:sp>
        <p:nvSpPr>
          <p:cNvPr id="6" name="Shape 4"/>
          <p:cNvSpPr/>
          <p:nvPr/>
        </p:nvSpPr>
        <p:spPr>
          <a:xfrm>
            <a:off x="548640" y="2103120"/>
            <a:ext cx="64008" cy="1097280"/>
          </a:xfrm>
          <a:prstGeom prst="rect">
            <a:avLst/>
          </a:prstGeom>
          <a:solidFill>
            <a:srgbClr val="C8102E"/>
          </a:solidFill>
          <a:ln w="12700">
            <a:solidFill>
              <a:srgbClr val="C8102E"/>
            </a:solidFill>
            <a:prstDash val="solid"/>
          </a:ln>
        </p:spPr>
      </p:sp>
      <p:sp>
        <p:nvSpPr>
          <p:cNvPr id="7" name="Text 5"/>
          <p:cNvSpPr txBox="1"/>
          <p:nvPr/>
        </p:nvSpPr>
        <p:spPr>
          <a:xfrm>
            <a:off x="822960" y="2286000"/>
            <a:ext cx="3474720" cy="411480"/>
          </a:xfrm>
          <a:prstGeom prst="rect">
            <a:avLst/>
          </a:prstGeom>
          <a:noFill/>
          <a:ln/>
        </p:spPr>
        <p:txBody>
          <a:bodyPr wrap="square" lIns="0" tIns="0" rIns="0" bIns="0" rtlCol="0" anchor="t"/>
          <a:lstStyle/>
          <a:p>
            <a:pPr marL="0" indent="0">
              <a:buNone/>
            </a:pPr>
            <a:r>
              <a:rPr lang="en-US" sz="1500" b="1" dirty="0">
                <a:solidFill>
                  <a:srgbClr val="0B1F3A"/>
                </a:solidFill>
                <a:latin typeface="Georgia" pitchFamily="34" charset="0"/>
                <a:ea typeface="Georgia" pitchFamily="34" charset="-122"/>
                <a:cs typeface="Georgia" pitchFamily="34" charset="-120"/>
              </a:rPr>
              <a:t>PPOP Taekwondo DKI Jakarta</a:t>
            </a:r>
            <a:endParaRPr lang="en-US" sz="1500" dirty="0"/>
          </a:p>
        </p:txBody>
      </p:sp>
      <p:sp>
        <p:nvSpPr>
          <p:cNvPr id="8" name="Text 6"/>
          <p:cNvSpPr txBox="1"/>
          <p:nvPr/>
        </p:nvSpPr>
        <p:spPr>
          <a:xfrm>
            <a:off x="822960" y="2788920"/>
            <a:ext cx="3474720" cy="274320"/>
          </a:xfrm>
          <a:prstGeom prst="rect">
            <a:avLst/>
          </a:prstGeom>
          <a:noFill/>
          <a:ln/>
        </p:spPr>
        <p:txBody>
          <a:bodyPr wrap="square" lIns="0" tIns="0" rIns="0" bIns="0" rtlCol="0" anchor="ctr"/>
          <a:lstStyle/>
          <a:p>
            <a:pPr marL="0" indent="0">
              <a:buNone/>
            </a:pPr>
            <a:r>
              <a:rPr lang="en-US" sz="1300" dirty="0">
                <a:solidFill>
                  <a:srgbClr val="5B6575"/>
                </a:solidFill>
                <a:latin typeface="Calibri" pitchFamily="34" charset="0"/>
                <a:ea typeface="Calibri" pitchFamily="34" charset="-122"/>
                <a:cs typeface="Calibri" pitchFamily="34" charset="-120"/>
              </a:rPr>
              <a:t>Juli 2016 – Juli 2017</a:t>
            </a:r>
            <a:endParaRPr lang="en-US" sz="1300" dirty="0"/>
          </a:p>
        </p:txBody>
      </p:sp>
      <p:sp>
        <p:nvSpPr>
          <p:cNvPr id="9" name="Shape 7"/>
          <p:cNvSpPr/>
          <p:nvPr/>
        </p:nvSpPr>
        <p:spPr>
          <a:xfrm>
            <a:off x="4663440" y="2103120"/>
            <a:ext cx="3931920" cy="1097280"/>
          </a:xfrm>
          <a:prstGeom prst="rect">
            <a:avLst/>
          </a:prstGeom>
          <a:solidFill>
            <a:srgbClr val="F2F4F8"/>
          </a:solidFill>
          <a:ln w="12700">
            <a:solidFill>
              <a:srgbClr val="F2F4F8"/>
            </a:solidFill>
            <a:prstDash val="solid"/>
          </a:ln>
        </p:spPr>
      </p:sp>
      <p:sp>
        <p:nvSpPr>
          <p:cNvPr id="10" name="Shape 8"/>
          <p:cNvSpPr/>
          <p:nvPr/>
        </p:nvSpPr>
        <p:spPr>
          <a:xfrm>
            <a:off x="4663440" y="2103120"/>
            <a:ext cx="64008" cy="1097280"/>
          </a:xfrm>
          <a:prstGeom prst="rect">
            <a:avLst/>
          </a:prstGeom>
          <a:solidFill>
            <a:srgbClr val="C8102E"/>
          </a:solidFill>
          <a:ln w="12700">
            <a:solidFill>
              <a:srgbClr val="C8102E"/>
            </a:solidFill>
            <a:prstDash val="solid"/>
          </a:ln>
        </p:spPr>
      </p:sp>
      <p:sp>
        <p:nvSpPr>
          <p:cNvPr id="11" name="Text 9"/>
          <p:cNvSpPr txBox="1"/>
          <p:nvPr/>
        </p:nvSpPr>
        <p:spPr>
          <a:xfrm>
            <a:off x="4937760" y="2286000"/>
            <a:ext cx="3474720" cy="411480"/>
          </a:xfrm>
          <a:prstGeom prst="rect">
            <a:avLst/>
          </a:prstGeom>
          <a:noFill/>
          <a:ln/>
        </p:spPr>
        <p:txBody>
          <a:bodyPr wrap="square" lIns="0" tIns="0" rIns="0" bIns="0" rtlCol="0" anchor="t"/>
          <a:lstStyle/>
          <a:p>
            <a:pPr marL="0" indent="0">
              <a:buNone/>
            </a:pPr>
            <a:r>
              <a:rPr lang="en-US" sz="1500" b="1" dirty="0">
                <a:solidFill>
                  <a:srgbClr val="0B1F3A"/>
                </a:solidFill>
                <a:latin typeface="Georgia" pitchFamily="34" charset="0"/>
                <a:ea typeface="Georgia" pitchFamily="34" charset="-122"/>
                <a:cs typeface="Georgia" pitchFamily="34" charset="-120"/>
              </a:rPr>
              <a:t>Taekwondo Universitas Negeri Jakarta</a:t>
            </a:r>
            <a:endParaRPr lang="en-US" sz="1500" dirty="0"/>
          </a:p>
        </p:txBody>
      </p:sp>
      <p:sp>
        <p:nvSpPr>
          <p:cNvPr id="12" name="Text 10"/>
          <p:cNvSpPr txBox="1"/>
          <p:nvPr/>
        </p:nvSpPr>
        <p:spPr>
          <a:xfrm>
            <a:off x="4937760" y="2788920"/>
            <a:ext cx="3474720" cy="274320"/>
          </a:xfrm>
          <a:prstGeom prst="rect">
            <a:avLst/>
          </a:prstGeom>
          <a:noFill/>
          <a:ln/>
        </p:spPr>
        <p:txBody>
          <a:bodyPr wrap="square" lIns="0" tIns="0" rIns="0" bIns="0" rtlCol="0" anchor="ctr"/>
          <a:lstStyle/>
          <a:p>
            <a:pPr marL="0" indent="0">
              <a:buNone/>
            </a:pPr>
            <a:r>
              <a:rPr lang="en-US" sz="1300" dirty="0">
                <a:solidFill>
                  <a:srgbClr val="5B6575"/>
                </a:solidFill>
                <a:latin typeface="Calibri" pitchFamily="34" charset="0"/>
                <a:ea typeface="Calibri" pitchFamily="34" charset="-122"/>
                <a:cs typeface="Calibri" pitchFamily="34" charset="-120"/>
              </a:rPr>
              <a:t>Juli 2010 – Juni 2018</a:t>
            </a:r>
            <a:endParaRPr lang="en-US" sz="1300" dirty="0"/>
          </a:p>
        </p:txBody>
      </p:sp>
      <p:sp>
        <p:nvSpPr>
          <p:cNvPr id="13" name="Shape 11"/>
          <p:cNvSpPr/>
          <p:nvPr/>
        </p:nvSpPr>
        <p:spPr>
          <a:xfrm>
            <a:off x="548640" y="3383280"/>
            <a:ext cx="3931920" cy="1097280"/>
          </a:xfrm>
          <a:prstGeom prst="rect">
            <a:avLst/>
          </a:prstGeom>
          <a:solidFill>
            <a:srgbClr val="F2F4F8"/>
          </a:solidFill>
          <a:ln w="12700">
            <a:solidFill>
              <a:srgbClr val="F2F4F8"/>
            </a:solidFill>
            <a:prstDash val="solid"/>
          </a:ln>
        </p:spPr>
      </p:sp>
      <p:sp>
        <p:nvSpPr>
          <p:cNvPr id="14" name="Shape 12"/>
          <p:cNvSpPr/>
          <p:nvPr/>
        </p:nvSpPr>
        <p:spPr>
          <a:xfrm>
            <a:off x="548640" y="3383280"/>
            <a:ext cx="64008" cy="1097280"/>
          </a:xfrm>
          <a:prstGeom prst="rect">
            <a:avLst/>
          </a:prstGeom>
          <a:solidFill>
            <a:srgbClr val="C8102E"/>
          </a:solidFill>
          <a:ln w="12700">
            <a:solidFill>
              <a:srgbClr val="C8102E"/>
            </a:solidFill>
            <a:prstDash val="solid"/>
          </a:ln>
        </p:spPr>
      </p:sp>
      <p:sp>
        <p:nvSpPr>
          <p:cNvPr id="15" name="Text 13"/>
          <p:cNvSpPr txBox="1"/>
          <p:nvPr/>
        </p:nvSpPr>
        <p:spPr>
          <a:xfrm>
            <a:off x="822960" y="3566160"/>
            <a:ext cx="3474720" cy="411480"/>
          </a:xfrm>
          <a:prstGeom prst="rect">
            <a:avLst/>
          </a:prstGeom>
          <a:noFill/>
          <a:ln/>
        </p:spPr>
        <p:txBody>
          <a:bodyPr wrap="square" lIns="0" tIns="0" rIns="0" bIns="0" rtlCol="0" anchor="t"/>
          <a:lstStyle/>
          <a:p>
            <a:pPr marL="0" indent="0">
              <a:buNone/>
            </a:pPr>
            <a:r>
              <a:rPr lang="en-US" sz="1500" b="1" dirty="0">
                <a:solidFill>
                  <a:srgbClr val="0B1F3A"/>
                </a:solidFill>
                <a:latin typeface="Georgia" pitchFamily="34" charset="0"/>
                <a:ea typeface="Georgia" pitchFamily="34" charset="-122"/>
                <a:cs typeface="Georgia" pitchFamily="34" charset="-120"/>
              </a:rPr>
              <a:t>Youngstar Taekwondo Club</a:t>
            </a:r>
            <a:endParaRPr lang="en-US" sz="1500" dirty="0"/>
          </a:p>
        </p:txBody>
      </p:sp>
      <p:sp>
        <p:nvSpPr>
          <p:cNvPr id="16" name="Text 14"/>
          <p:cNvSpPr txBox="1"/>
          <p:nvPr/>
        </p:nvSpPr>
        <p:spPr>
          <a:xfrm>
            <a:off x="822960" y="4069080"/>
            <a:ext cx="3474720" cy="274320"/>
          </a:xfrm>
          <a:prstGeom prst="rect">
            <a:avLst/>
          </a:prstGeom>
          <a:noFill/>
          <a:ln/>
        </p:spPr>
        <p:txBody>
          <a:bodyPr wrap="square" lIns="0" tIns="0" rIns="0" bIns="0" rtlCol="0" anchor="ctr"/>
          <a:lstStyle/>
          <a:p>
            <a:pPr marL="0" indent="0">
              <a:buNone/>
            </a:pPr>
            <a:r>
              <a:rPr lang="en-US" sz="1300" dirty="0">
                <a:solidFill>
                  <a:srgbClr val="5B6575"/>
                </a:solidFill>
                <a:latin typeface="Calibri" pitchFamily="34" charset="0"/>
                <a:ea typeface="Calibri" pitchFamily="34" charset="-122"/>
                <a:cs typeface="Calibri" pitchFamily="34" charset="-120"/>
              </a:rPr>
              <a:t>Januari 2017 – Maret 2022</a:t>
            </a:r>
            <a:endParaRPr lang="en-US" sz="1300" dirty="0"/>
          </a:p>
        </p:txBody>
      </p:sp>
      <p:sp>
        <p:nvSpPr>
          <p:cNvPr id="17" name="Shape 15"/>
          <p:cNvSpPr/>
          <p:nvPr/>
        </p:nvSpPr>
        <p:spPr>
          <a:xfrm>
            <a:off x="4663440" y="3383280"/>
            <a:ext cx="3931920" cy="1097280"/>
          </a:xfrm>
          <a:prstGeom prst="rect">
            <a:avLst/>
          </a:prstGeom>
          <a:solidFill>
            <a:srgbClr val="F2F4F8"/>
          </a:solidFill>
          <a:ln w="12700">
            <a:solidFill>
              <a:srgbClr val="F2F4F8"/>
            </a:solidFill>
            <a:prstDash val="solid"/>
          </a:ln>
        </p:spPr>
      </p:sp>
      <p:sp>
        <p:nvSpPr>
          <p:cNvPr id="18" name="Shape 16"/>
          <p:cNvSpPr/>
          <p:nvPr/>
        </p:nvSpPr>
        <p:spPr>
          <a:xfrm>
            <a:off x="4663440" y="3383280"/>
            <a:ext cx="64008" cy="1097280"/>
          </a:xfrm>
          <a:prstGeom prst="rect">
            <a:avLst/>
          </a:prstGeom>
          <a:solidFill>
            <a:srgbClr val="C8102E"/>
          </a:solidFill>
          <a:ln w="12700">
            <a:solidFill>
              <a:srgbClr val="C8102E"/>
            </a:solidFill>
            <a:prstDash val="solid"/>
          </a:ln>
        </p:spPr>
      </p:sp>
      <p:sp>
        <p:nvSpPr>
          <p:cNvPr id="19" name="Text 17"/>
          <p:cNvSpPr txBox="1"/>
          <p:nvPr/>
        </p:nvSpPr>
        <p:spPr>
          <a:xfrm>
            <a:off x="4937760" y="3566160"/>
            <a:ext cx="3474720" cy="411480"/>
          </a:xfrm>
          <a:prstGeom prst="rect">
            <a:avLst/>
          </a:prstGeom>
          <a:noFill/>
          <a:ln/>
        </p:spPr>
        <p:txBody>
          <a:bodyPr wrap="square" lIns="0" tIns="0" rIns="0" bIns="0" rtlCol="0" anchor="t"/>
          <a:lstStyle/>
          <a:p>
            <a:pPr marL="0" indent="0">
              <a:buNone/>
            </a:pPr>
            <a:r>
              <a:rPr lang="en-US" sz="1500" b="1" dirty="0">
                <a:solidFill>
                  <a:srgbClr val="0B1F3A"/>
                </a:solidFill>
                <a:latin typeface="Georgia" pitchFamily="34" charset="0"/>
                <a:ea typeface="Georgia" pitchFamily="34" charset="-122"/>
                <a:cs typeface="Georgia" pitchFamily="34" charset="-120"/>
              </a:rPr>
              <a:t>R1L Taekwondo Academy</a:t>
            </a:r>
            <a:endParaRPr lang="en-US" sz="1500" dirty="0"/>
          </a:p>
        </p:txBody>
      </p:sp>
      <p:sp>
        <p:nvSpPr>
          <p:cNvPr id="20" name="Text 18"/>
          <p:cNvSpPr txBox="1"/>
          <p:nvPr/>
        </p:nvSpPr>
        <p:spPr>
          <a:xfrm>
            <a:off x="4937760" y="4069080"/>
            <a:ext cx="3474720" cy="274320"/>
          </a:xfrm>
          <a:prstGeom prst="rect">
            <a:avLst/>
          </a:prstGeom>
          <a:noFill/>
          <a:ln/>
        </p:spPr>
        <p:txBody>
          <a:bodyPr wrap="square" lIns="0" tIns="0" rIns="0" bIns="0" rtlCol="0" anchor="ctr"/>
          <a:lstStyle/>
          <a:p>
            <a:pPr marL="0" indent="0">
              <a:buNone/>
            </a:pPr>
            <a:r>
              <a:rPr lang="en-US" sz="1300" dirty="0">
                <a:solidFill>
                  <a:srgbClr val="5B6575"/>
                </a:solidFill>
                <a:latin typeface="Calibri" pitchFamily="34" charset="0"/>
                <a:ea typeface="Calibri" pitchFamily="34" charset="-122"/>
                <a:cs typeface="Calibri" pitchFamily="34" charset="-120"/>
              </a:rPr>
              <a:t>Januari 2026 – sekarang</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575"/>
                </a:solidFill>
                <a:latin typeface="Calibri"/>
                <a:ea typeface="Calibri"/>
                <a:cs typeface="Calibri"/>
              </a:defRPr>
            </a:lvl1pPr>
          </a:lstStyle>
          <a:p>
            <a:pPr algn="l"/>
            <a:fld id="{F7021451-1387-4CA6-816F-3879F97B5CBC}" type="slidenum">
              <a:rPr lang="en-US" b="0"/>
              <a:t>6</a:t>
            </a:fld>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542</Words>
  <Application>Microsoft Macintosh PowerPoint</Application>
  <PresentationFormat>On-screen Show (16:9)</PresentationFormat>
  <Paragraphs>108</Paragraphs>
  <Slides>6</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Georgia</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Profil Pemateri - Reza Irwansyah, M.Pd.</dc:title>
  <dc:subject>PptxGenJS Presentation</dc:subject>
  <dc:creator>PptxGenJS</dc:creator>
  <cp:lastModifiedBy>Microsoft Office User</cp:lastModifiedBy>
  <cp:revision>4</cp:revision>
  <dcterms:created xsi:type="dcterms:W3CDTF">2026-10-08T08:18:33Z</dcterms:created>
  <dcterms:modified xsi:type="dcterms:W3CDTF">2026-10-08T08:34:46Z</dcterms:modified>
</cp:coreProperties>
</file>